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2" r:id="rId2"/>
    <p:sldId id="310" r:id="rId3"/>
    <p:sldId id="311" r:id="rId4"/>
    <p:sldId id="313" r:id="rId5"/>
    <p:sldId id="328" r:id="rId6"/>
    <p:sldId id="327" r:id="rId7"/>
    <p:sldId id="314" r:id="rId8"/>
    <p:sldId id="256" r:id="rId9"/>
    <p:sldId id="315" r:id="rId10"/>
    <p:sldId id="316" r:id="rId11"/>
    <p:sldId id="317" r:id="rId12"/>
    <p:sldId id="322" r:id="rId13"/>
    <p:sldId id="329" r:id="rId14"/>
    <p:sldId id="330" r:id="rId15"/>
    <p:sldId id="331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40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70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039DA5-9F62-D530-2596-A53335C61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129300C-1140-D65A-C98B-794D69DF25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683F36-056C-CC99-7CB4-9D4C7789F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09CD91-8167-B659-2377-C4025F002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489147-51D4-F675-0335-B7D42A220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178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D8F1CC-D0F5-D920-1602-2101593BE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7766CB-6822-964A-B86E-567893D44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7FB857-8984-DCD5-5862-DF3C823E3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B3EE6C-DE75-9A37-9421-B93A3A0FF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9236CC-A5A6-1E74-5FF9-498178D67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130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9161A53-033F-F59D-C088-E998C484D2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8727FFD-9606-9A2C-9B88-2C8E60474B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88BF75-2CBB-722C-A668-59BAD4991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F798B1-B53B-1F29-8C61-8E0CC9CDF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9B2DF7-4558-496F-135B-A4FBAF5DB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032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1D91C4-9872-9579-29BF-B919A8AEA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0309C1-DDC6-3841-C58D-E83265FCD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24F6B1-E4A3-5E85-AFEA-B4C8AC3F4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5533E0-E13E-9C4A-84EC-38CEBBFD1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3C5C83-D967-8CDB-F552-335E22930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708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B615A0-208B-80DB-815D-7AFDC95D7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3FD176-4170-BB42-00E8-75DE61A3B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3C9B3D-467F-5E06-3B02-0E93EB458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3D1163-C097-A4CA-A740-0238C9F0A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FFBA0B-9FB0-0F56-0035-F423DC31C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598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C65136-E9E3-5004-882D-5C738D2A7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67F423-7955-9771-70BC-652C92C42E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9A2065-877C-CC1A-9D28-B376D0F65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FFD69A-48A9-2592-F6EF-A7FA1C5E1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747A4D-2604-BA0C-A35A-5DB6760D4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22FE7A-F26A-7CA1-C0A3-047C1804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904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C0A7E2-33AB-73A3-6748-317AA78EB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6A88DC-A5A7-6B47-8D58-C95CB743F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9E85DAE-5EE1-00A1-01A5-A077109A9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E11B37F-D3E7-171D-3581-6EBE70883F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A700750-1263-DEF0-8CDF-AD51B40E8E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9D14030-B13D-E793-ACE0-D840AE880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72CDB8-5091-D8F4-BCAE-C674C3592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9F9E12-D717-70CC-78D7-73688FC35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480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DA2F1-448D-51FA-3DDB-1711709B0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3C8B6A-1564-A9B6-AB59-D6AF1A724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E31E0D-4C38-CEB6-57AF-B27750661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B940FD-AD1D-755E-4046-55937C205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4973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3C6FF65-21E7-1948-F1E2-257C12188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DDBD69-F194-5C76-A6AD-70F2FDAD6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52E3D9-FAC2-7D11-5BC0-EC44CD4F5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042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0742C6-39B3-D3BB-D84D-15808A15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0EB251-5B03-DB8C-5A9C-0FA33821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AF2A75-60AF-54B9-B589-02908BF217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095932-0C49-3399-8941-F7E75079F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0DD10E-8139-094F-83F8-73AA46E37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1EABA7-48C5-3B69-BF09-CC5AE7565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929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AEEC52-5E19-C4DC-7BFA-FF9A5F7F4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AB2B277-5A43-E211-1BF3-57517E48A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E6A870-65C5-D99E-E957-C72D6D118C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3FD15E-B55C-2966-8B87-B21F9964B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35E5FD-FF58-469C-1FF4-158DDDFBC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4D3111-1C8A-2290-9522-130699223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620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6773221-A6E9-B0DA-8514-B305A3094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3FC39D-AFDC-87DB-82F0-3E8F88841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072F76-A7EB-A982-352A-BD666F7FC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6B5A1-9BF7-4FA6-B52E-41F2E5BE700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564FA0-7C3C-9302-F318-D63E2E75A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0B3C31-937C-BB17-9C25-A34B91242B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283CA-6809-4D56-8903-4B0FA9E41B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940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19.jpg"/><Relationship Id="rId7" Type="http://schemas.openxmlformats.org/officeDocument/2006/relationships/image" Target="../media/image23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g"/><Relationship Id="rId11" Type="http://schemas.openxmlformats.org/officeDocument/2006/relationships/image" Target="../media/image27.jpg"/><Relationship Id="rId5" Type="http://schemas.openxmlformats.org/officeDocument/2006/relationships/image" Target="../media/image21.jpg"/><Relationship Id="rId10" Type="http://schemas.openxmlformats.org/officeDocument/2006/relationships/image" Target="../media/image26.jpg"/><Relationship Id="rId4" Type="http://schemas.openxmlformats.org/officeDocument/2006/relationships/image" Target="../media/image20.jpg"/><Relationship Id="rId9" Type="http://schemas.openxmlformats.org/officeDocument/2006/relationships/image" Target="../media/image2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blog.roboflow.com/how-to-train-detectron2/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F70CC0E-E061-DD68-62BE-4DE773E80734}"/>
              </a:ext>
            </a:extLst>
          </p:cNvPr>
          <p:cNvSpPr/>
          <p:nvPr/>
        </p:nvSpPr>
        <p:spPr>
          <a:xfrm>
            <a:off x="4703752" y="2455606"/>
            <a:ext cx="2699938" cy="9733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모델 작업</a:t>
            </a:r>
          </a:p>
        </p:txBody>
      </p:sp>
    </p:spTree>
    <p:extLst>
      <p:ext uri="{BB962C8B-B14F-4D97-AF65-F5344CB8AC3E}">
        <p14:creationId xmlns:p14="http://schemas.microsoft.com/office/powerpoint/2010/main" val="2423373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8AF61627-4DF7-A240-2DD4-129650E0B72A}"/>
              </a:ext>
            </a:extLst>
          </p:cNvPr>
          <p:cNvSpPr/>
          <p:nvPr/>
        </p:nvSpPr>
        <p:spPr>
          <a:xfrm>
            <a:off x="770330" y="1287502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ECA00EB7-E439-23C2-A2F0-77104D5E9205}"/>
              </a:ext>
            </a:extLst>
          </p:cNvPr>
          <p:cNvSpPr/>
          <p:nvPr/>
        </p:nvSpPr>
        <p:spPr>
          <a:xfrm>
            <a:off x="2279744" y="1287502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8F432AD-4FE1-E884-B3D7-1C6D1FBA529E}"/>
              </a:ext>
            </a:extLst>
          </p:cNvPr>
          <p:cNvSpPr/>
          <p:nvPr/>
        </p:nvSpPr>
        <p:spPr>
          <a:xfrm>
            <a:off x="3642707" y="1287502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F3FB6756-A0F9-9F6E-86A3-4AC6BB2F0548}"/>
              </a:ext>
            </a:extLst>
          </p:cNvPr>
          <p:cNvSpPr/>
          <p:nvPr/>
        </p:nvSpPr>
        <p:spPr>
          <a:xfrm>
            <a:off x="5005670" y="1287502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5BB0238-2770-2FFD-CF6C-0ED7D4DDFBEC}"/>
              </a:ext>
            </a:extLst>
          </p:cNvPr>
          <p:cNvSpPr/>
          <p:nvPr/>
        </p:nvSpPr>
        <p:spPr>
          <a:xfrm>
            <a:off x="6279046" y="1280358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DD32363B-BF75-22CD-BE49-75D61CFF890C}"/>
              </a:ext>
            </a:extLst>
          </p:cNvPr>
          <p:cNvSpPr/>
          <p:nvPr/>
        </p:nvSpPr>
        <p:spPr>
          <a:xfrm>
            <a:off x="8007233" y="1287502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2FF11D3-C1F9-CD11-B092-DC43C4B77517}"/>
              </a:ext>
            </a:extLst>
          </p:cNvPr>
          <p:cNvSpPr/>
          <p:nvPr/>
        </p:nvSpPr>
        <p:spPr>
          <a:xfrm>
            <a:off x="9578572" y="1287502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46BBE302-598C-93EB-DE80-E0C8E5FD297D}"/>
              </a:ext>
            </a:extLst>
          </p:cNvPr>
          <p:cNvSpPr/>
          <p:nvPr/>
        </p:nvSpPr>
        <p:spPr>
          <a:xfrm>
            <a:off x="10846588" y="1287502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31320AB4-3731-2D3F-3F12-B78DFD7049FA}"/>
              </a:ext>
            </a:extLst>
          </p:cNvPr>
          <p:cNvSpPr/>
          <p:nvPr/>
        </p:nvSpPr>
        <p:spPr>
          <a:xfrm>
            <a:off x="5220884" y="823358"/>
            <a:ext cx="1750218" cy="25003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92929"/>
                </a:solidFill>
                <a:latin typeface="Consolas" panose="020B0609020204030204" pitchFamily="49" charset="0"/>
              </a:rPr>
              <a:t>Phone model</a:t>
            </a:r>
            <a:endParaRPr lang="en-US" altLang="ko-KR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6FD79EB-900F-B972-DC65-A149B7C8C5F4}"/>
              </a:ext>
            </a:extLst>
          </p:cNvPr>
          <p:cNvSpPr/>
          <p:nvPr/>
        </p:nvSpPr>
        <p:spPr>
          <a:xfrm>
            <a:off x="5710515" y="382409"/>
            <a:ext cx="770957" cy="2500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>
                <a:solidFill>
                  <a:schemeClr val="tx1"/>
                </a:solidFill>
              </a:rPr>
              <a:t>DataFrame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8" name="화살표: 오각형 47">
            <a:extLst>
              <a:ext uri="{FF2B5EF4-FFF2-40B4-BE49-F238E27FC236}">
                <a16:creationId xmlns:a16="http://schemas.microsoft.com/office/drawing/2014/main" id="{D16161CA-F22D-57F5-B689-7EC009B185FF}"/>
              </a:ext>
            </a:extLst>
          </p:cNvPr>
          <p:cNvSpPr/>
          <p:nvPr/>
        </p:nvSpPr>
        <p:spPr>
          <a:xfrm>
            <a:off x="1" y="-2702"/>
            <a:ext cx="2616978" cy="423427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Phone model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3455972B-2729-890F-F016-FEA6BB6FC8E0}"/>
              </a:ext>
            </a:extLst>
          </p:cNvPr>
          <p:cNvSpPr/>
          <p:nvPr/>
        </p:nvSpPr>
        <p:spPr>
          <a:xfrm>
            <a:off x="5710515" y="1603560"/>
            <a:ext cx="770957" cy="2500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>
                <a:solidFill>
                  <a:schemeClr val="tx1"/>
                </a:solidFill>
              </a:rPr>
              <a:t>DataFrame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8F2203-2870-AC29-681E-222BBCFFD3B7}"/>
              </a:ext>
            </a:extLst>
          </p:cNvPr>
          <p:cNvSpPr txBox="1"/>
          <p:nvPr/>
        </p:nvSpPr>
        <p:spPr>
          <a:xfrm>
            <a:off x="714338" y="1232275"/>
            <a:ext cx="11066674" cy="2500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800" dirty="0"/>
          </a:p>
        </p:txBody>
      </p:sp>
      <p:sp>
        <p:nvSpPr>
          <p:cNvPr id="44" name="화살표: 아래쪽 43">
            <a:extLst>
              <a:ext uri="{FF2B5EF4-FFF2-40B4-BE49-F238E27FC236}">
                <a16:creationId xmlns:a16="http://schemas.microsoft.com/office/drawing/2014/main" id="{C5C07369-9DE4-4518-3D35-64F5D6A162AD}"/>
              </a:ext>
            </a:extLst>
          </p:cNvPr>
          <p:cNvSpPr/>
          <p:nvPr/>
        </p:nvSpPr>
        <p:spPr>
          <a:xfrm>
            <a:off x="5993798" y="1053162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화살표: 아래쪽 48">
            <a:extLst>
              <a:ext uri="{FF2B5EF4-FFF2-40B4-BE49-F238E27FC236}">
                <a16:creationId xmlns:a16="http://schemas.microsoft.com/office/drawing/2014/main" id="{BCC4B10B-B116-B6A4-2117-5937E32D94CD}"/>
              </a:ext>
            </a:extLst>
          </p:cNvPr>
          <p:cNvSpPr/>
          <p:nvPr/>
        </p:nvSpPr>
        <p:spPr>
          <a:xfrm>
            <a:off x="5993798" y="624019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화살표: 아래쪽 49">
            <a:extLst>
              <a:ext uri="{FF2B5EF4-FFF2-40B4-BE49-F238E27FC236}">
                <a16:creationId xmlns:a16="http://schemas.microsoft.com/office/drawing/2014/main" id="{5A3407AE-6B02-C0E8-453B-5270C3DC3606}"/>
              </a:ext>
            </a:extLst>
          </p:cNvPr>
          <p:cNvSpPr/>
          <p:nvPr/>
        </p:nvSpPr>
        <p:spPr>
          <a:xfrm>
            <a:off x="5993798" y="1430377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92D4CE1F-2A6F-EE40-3523-306A6C81B0D9}"/>
              </a:ext>
            </a:extLst>
          </p:cNvPr>
          <p:cNvSpPr/>
          <p:nvPr/>
        </p:nvSpPr>
        <p:spPr>
          <a:xfrm>
            <a:off x="5118684" y="702103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4</a:t>
            </a:r>
            <a:endParaRPr lang="ko-KR" altLang="en-US" sz="10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AB4005-37A5-390A-D3BD-2B6700DCE1A6}"/>
              </a:ext>
            </a:extLst>
          </p:cNvPr>
          <p:cNvSpPr txBox="1"/>
          <p:nvPr/>
        </p:nvSpPr>
        <p:spPr>
          <a:xfrm>
            <a:off x="602588" y="3057318"/>
            <a:ext cx="46182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b="1" dirty="0"/>
              <a:t>Classes</a:t>
            </a:r>
            <a:r>
              <a:rPr lang="ko-KR" altLang="en-US" sz="800" b="1" dirty="0"/>
              <a:t>가 </a:t>
            </a:r>
            <a:r>
              <a:rPr lang="en-US" altLang="ko-KR" sz="800" b="1" dirty="0"/>
              <a:t>[[phone],[phone2], [person, phone]]</a:t>
            </a:r>
            <a:r>
              <a:rPr lang="ko-KR" altLang="en-US" sz="800" b="1" dirty="0"/>
              <a:t>라벨만 저장하는 구간</a:t>
            </a:r>
            <a:endParaRPr lang="en-US" altLang="ko-KR" sz="800" b="1" dirty="0"/>
          </a:p>
          <a:p>
            <a:r>
              <a:rPr lang="ko-KR" altLang="en-US" sz="800" dirty="0"/>
              <a:t>특정라벨을 지정하여 저장하는 방식으로 구현되어 있습니다</a:t>
            </a:r>
            <a:r>
              <a:rPr lang="en-US" altLang="ko-KR" sz="800" dirty="0"/>
              <a:t>.</a:t>
            </a:r>
          </a:p>
          <a:p>
            <a:r>
              <a:rPr lang="ko-KR" altLang="en-US" sz="800" dirty="0"/>
              <a:t>스마트폰에 사람이 반사되었을 때 사람 이미지는 삭제하고 스마트폰 이미지만 저장하는 방식으로 구현되었습니다</a:t>
            </a:r>
            <a:r>
              <a:rPr lang="en-US" altLang="ko-KR" sz="800" dirty="0"/>
              <a:t>.</a:t>
            </a: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0332A9E-C0EE-EE65-F071-E3AC297489A3}"/>
              </a:ext>
            </a:extLst>
          </p:cNvPr>
          <p:cNvSpPr/>
          <p:nvPr/>
        </p:nvSpPr>
        <p:spPr>
          <a:xfrm>
            <a:off x="500389" y="2933454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4</a:t>
            </a:r>
            <a:endParaRPr lang="ko-KR" altLang="en-US" sz="1000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ED58C99E-9030-4116-2D86-B496F466F6B4}"/>
              </a:ext>
            </a:extLst>
          </p:cNvPr>
          <p:cNvSpPr/>
          <p:nvPr/>
        </p:nvSpPr>
        <p:spPr>
          <a:xfrm>
            <a:off x="5539994" y="1468285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5</a:t>
            </a:r>
            <a:endParaRPr lang="ko-KR" altLang="en-US" sz="1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1AA91A9-81D7-86D1-727F-FBA6860FDF56}"/>
              </a:ext>
            </a:extLst>
          </p:cNvPr>
          <p:cNvSpPr txBox="1"/>
          <p:nvPr/>
        </p:nvSpPr>
        <p:spPr>
          <a:xfrm>
            <a:off x="7757382" y="2817913"/>
            <a:ext cx="40236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b="1" dirty="0"/>
              <a:t>앞면 뒷면 계산 코드 및 데이터 저장 코드</a:t>
            </a:r>
            <a:r>
              <a:rPr lang="en-US" altLang="ko-KR" sz="800" b="1" dirty="0"/>
              <a:t> </a:t>
            </a:r>
          </a:p>
          <a:p>
            <a:r>
              <a:rPr lang="ko-KR" altLang="en-US" sz="800" dirty="0"/>
              <a:t>영상을 촬영할 때 정면</a:t>
            </a:r>
            <a:r>
              <a:rPr lang="en-US" altLang="ko-KR" sz="800" dirty="0"/>
              <a:t>,</a:t>
            </a:r>
            <a:r>
              <a:rPr lang="ko-KR" altLang="en-US" sz="800" dirty="0"/>
              <a:t> 우측</a:t>
            </a:r>
            <a:r>
              <a:rPr lang="en-US" altLang="ko-KR" sz="800" dirty="0"/>
              <a:t>, </a:t>
            </a:r>
            <a:r>
              <a:rPr lang="ko-KR" altLang="en-US" sz="800" dirty="0"/>
              <a:t>좌측</a:t>
            </a:r>
            <a:r>
              <a:rPr lang="en-US" altLang="ko-KR" sz="800" dirty="0"/>
              <a:t>, FLIP</a:t>
            </a:r>
            <a:r>
              <a:rPr lang="ko-KR" altLang="en-US" sz="800" dirty="0"/>
              <a:t> 등 </a:t>
            </a:r>
            <a:r>
              <a:rPr lang="ko-KR" altLang="en-US" sz="800" dirty="0" err="1"/>
              <a:t>자이로</a:t>
            </a:r>
            <a:r>
              <a:rPr lang="ko-KR" altLang="en-US" sz="800" dirty="0"/>
              <a:t> 값에 따라 움직이는 시간을 </a:t>
            </a:r>
            <a:r>
              <a:rPr lang="en-US" altLang="ko-KR" sz="800" dirty="0"/>
              <a:t>DB</a:t>
            </a:r>
            <a:r>
              <a:rPr lang="ko-KR" altLang="en-US" sz="800" dirty="0"/>
              <a:t>에 저장하여 원하는 시간 이미지와 </a:t>
            </a:r>
            <a:r>
              <a:rPr lang="en-US" altLang="ko-KR" sz="800" dirty="0"/>
              <a:t>FRONT_BACK</a:t>
            </a:r>
            <a:r>
              <a:rPr lang="ko-KR" altLang="en-US" sz="800" dirty="0"/>
              <a:t>구간 이미지를 저장하는 방식이다</a:t>
            </a:r>
            <a:endParaRPr lang="en-US" altLang="ko-KR" sz="800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D70B469E-B455-D8FF-B931-A6174E2594CA}"/>
              </a:ext>
            </a:extLst>
          </p:cNvPr>
          <p:cNvSpPr/>
          <p:nvPr/>
        </p:nvSpPr>
        <p:spPr>
          <a:xfrm>
            <a:off x="7552983" y="2817913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5</a:t>
            </a:r>
            <a:endParaRPr lang="ko-KR" altLang="en-US" sz="1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A03A8EE-2663-80CB-4C74-62E64EAD5E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33" y="3943106"/>
            <a:ext cx="5181031" cy="214215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D51B0B-7FC2-71F3-D631-3BA133BF6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383" y="3421693"/>
            <a:ext cx="3085363" cy="306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175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다이아몬드 130">
            <a:extLst>
              <a:ext uri="{FF2B5EF4-FFF2-40B4-BE49-F238E27FC236}">
                <a16:creationId xmlns:a16="http://schemas.microsoft.com/office/drawing/2014/main" id="{69370B9A-6602-F6F3-8823-F711BDED5DEE}"/>
              </a:ext>
            </a:extLst>
          </p:cNvPr>
          <p:cNvSpPr/>
          <p:nvPr/>
        </p:nvSpPr>
        <p:spPr>
          <a:xfrm>
            <a:off x="5390967" y="290043"/>
            <a:ext cx="1610636" cy="546504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f/b 10%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B437F019-0A7F-0730-4940-2ADE75A459C8}"/>
              </a:ext>
            </a:extLst>
          </p:cNvPr>
          <p:cNvSpPr/>
          <p:nvPr/>
        </p:nvSpPr>
        <p:spPr>
          <a:xfrm>
            <a:off x="4564481" y="872270"/>
            <a:ext cx="779318" cy="2500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IMG BLUR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5BBD878E-A312-1ABC-2816-4AAAEB18B25B}"/>
              </a:ext>
            </a:extLst>
          </p:cNvPr>
          <p:cNvSpPr/>
          <p:nvPr/>
        </p:nvSpPr>
        <p:spPr>
          <a:xfrm>
            <a:off x="6935324" y="872270"/>
            <a:ext cx="1403774" cy="2500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앞</a:t>
            </a:r>
            <a:r>
              <a:rPr lang="en-US" altLang="ko-KR" sz="1000" dirty="0">
                <a:solidFill>
                  <a:schemeClr val="tx1"/>
                </a:solidFill>
              </a:rPr>
              <a:t>/</a:t>
            </a:r>
            <a:r>
              <a:rPr lang="ko-KR" altLang="en-US" sz="1000" dirty="0">
                <a:solidFill>
                  <a:schemeClr val="tx1"/>
                </a:solidFill>
              </a:rPr>
              <a:t>뒷면 이미지 부족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D7606218-E7EB-ECBC-9281-354F36885513}"/>
              </a:ext>
            </a:extLst>
          </p:cNvPr>
          <p:cNvSpPr txBox="1"/>
          <p:nvPr/>
        </p:nvSpPr>
        <p:spPr>
          <a:xfrm>
            <a:off x="4877668" y="303558"/>
            <a:ext cx="3818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Yes</a:t>
            </a:r>
            <a:endParaRPr lang="ko-KR" altLang="en-US" sz="1000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9031E16D-C19E-3961-9FD5-3CE9F8CD9440}"/>
              </a:ext>
            </a:extLst>
          </p:cNvPr>
          <p:cNvSpPr txBox="1"/>
          <p:nvPr/>
        </p:nvSpPr>
        <p:spPr>
          <a:xfrm>
            <a:off x="7045376" y="303558"/>
            <a:ext cx="3593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No</a:t>
            </a:r>
            <a:endParaRPr lang="ko-KR" altLang="en-US" sz="1000" dirty="0"/>
          </a:p>
        </p:txBody>
      </p:sp>
      <p:sp>
        <p:nvSpPr>
          <p:cNvPr id="48" name="화살표: 오각형 47">
            <a:extLst>
              <a:ext uri="{FF2B5EF4-FFF2-40B4-BE49-F238E27FC236}">
                <a16:creationId xmlns:a16="http://schemas.microsoft.com/office/drawing/2014/main" id="{D16161CA-F22D-57F5-B689-7EC009B185FF}"/>
              </a:ext>
            </a:extLst>
          </p:cNvPr>
          <p:cNvSpPr/>
          <p:nvPr/>
        </p:nvSpPr>
        <p:spPr>
          <a:xfrm>
            <a:off x="1" y="-2702"/>
            <a:ext cx="2616978" cy="423427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데이터 </a:t>
            </a:r>
            <a:r>
              <a:rPr lang="ko-KR" altLang="en-US" dirty="0" err="1">
                <a:solidFill>
                  <a:schemeClr val="tx1"/>
                </a:solidFill>
              </a:rPr>
              <a:t>전처리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9C4699E-2DD4-BE44-BD62-7B8BBA596723}"/>
              </a:ext>
            </a:extLst>
          </p:cNvPr>
          <p:cNvSpPr/>
          <p:nvPr/>
        </p:nvSpPr>
        <p:spPr>
          <a:xfrm>
            <a:off x="4077455" y="1261094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F-</a:t>
            </a:r>
            <a:r>
              <a:rPr lang="ko-KR" altLang="en-US" sz="800" dirty="0">
                <a:solidFill>
                  <a:schemeClr val="tx1"/>
                </a:solidFill>
              </a:rPr>
              <a:t>초당 </a:t>
            </a:r>
            <a:r>
              <a:rPr lang="en-US" altLang="ko-KR" sz="800" dirty="0">
                <a:solidFill>
                  <a:schemeClr val="tx1"/>
                </a:solidFill>
              </a:rPr>
              <a:t>top 3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A113E4-ADD7-1F99-CC6D-A89EB2BDC278}"/>
              </a:ext>
            </a:extLst>
          </p:cNvPr>
          <p:cNvSpPr/>
          <p:nvPr/>
        </p:nvSpPr>
        <p:spPr>
          <a:xfrm>
            <a:off x="5006447" y="1261093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b-</a:t>
            </a:r>
            <a:r>
              <a:rPr lang="ko-KR" altLang="en-US" sz="800" dirty="0">
                <a:solidFill>
                  <a:schemeClr val="tx1"/>
                </a:solidFill>
              </a:rPr>
              <a:t>초당 </a:t>
            </a:r>
            <a:r>
              <a:rPr lang="en-US" altLang="ko-KR" sz="800" dirty="0">
                <a:solidFill>
                  <a:schemeClr val="tx1"/>
                </a:solidFill>
              </a:rPr>
              <a:t>top 3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1" name="화살표: 아래쪽 40">
            <a:extLst>
              <a:ext uri="{FF2B5EF4-FFF2-40B4-BE49-F238E27FC236}">
                <a16:creationId xmlns:a16="http://schemas.microsoft.com/office/drawing/2014/main" id="{A9C61FE5-5EE0-86E4-C600-E08E4CD288B9}"/>
              </a:ext>
            </a:extLst>
          </p:cNvPr>
          <p:cNvSpPr/>
          <p:nvPr/>
        </p:nvSpPr>
        <p:spPr>
          <a:xfrm>
            <a:off x="4904247" y="579820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화살표: 아래쪽 42">
            <a:extLst>
              <a:ext uri="{FF2B5EF4-FFF2-40B4-BE49-F238E27FC236}">
                <a16:creationId xmlns:a16="http://schemas.microsoft.com/office/drawing/2014/main" id="{0A8B284D-CF3E-AD8B-EEE6-CDA1F9B7B261}"/>
              </a:ext>
            </a:extLst>
          </p:cNvPr>
          <p:cNvSpPr/>
          <p:nvPr/>
        </p:nvSpPr>
        <p:spPr>
          <a:xfrm>
            <a:off x="7122873" y="572759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화살표: 아래쪽 43">
            <a:extLst>
              <a:ext uri="{FF2B5EF4-FFF2-40B4-BE49-F238E27FC236}">
                <a16:creationId xmlns:a16="http://schemas.microsoft.com/office/drawing/2014/main" id="{E48A4668-C679-43AB-83E0-A9C1CDD447E0}"/>
              </a:ext>
            </a:extLst>
          </p:cNvPr>
          <p:cNvSpPr/>
          <p:nvPr/>
        </p:nvSpPr>
        <p:spPr>
          <a:xfrm>
            <a:off x="4867780" y="1109264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74A133E9-F515-6386-82A2-898C58996C73}"/>
              </a:ext>
            </a:extLst>
          </p:cNvPr>
          <p:cNvSpPr/>
          <p:nvPr/>
        </p:nvSpPr>
        <p:spPr>
          <a:xfrm>
            <a:off x="6094085" y="152120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6</a:t>
            </a:r>
            <a:endParaRPr lang="ko-KR" altLang="en-US" sz="10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64B39C0-B7B8-B744-ED2A-146540CE72D4}"/>
              </a:ext>
            </a:extLst>
          </p:cNvPr>
          <p:cNvSpPr txBox="1"/>
          <p:nvPr/>
        </p:nvSpPr>
        <p:spPr>
          <a:xfrm>
            <a:off x="1010906" y="3109641"/>
            <a:ext cx="365196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b="1" dirty="0"/>
              <a:t>이미지 수량 체크 구간</a:t>
            </a:r>
            <a:endParaRPr lang="en-US" altLang="ko-KR" sz="800" b="1" dirty="0"/>
          </a:p>
          <a:p>
            <a:r>
              <a:rPr lang="ko-KR" altLang="en-US" sz="800" dirty="0"/>
              <a:t>전체 이미지에서 앞면 이미지가 평균 </a:t>
            </a:r>
            <a:r>
              <a:rPr lang="en-US" altLang="ko-KR" sz="800" dirty="0"/>
              <a:t>5%</a:t>
            </a:r>
            <a:r>
              <a:rPr lang="ko-KR" altLang="en-US" sz="800" dirty="0"/>
              <a:t>이상이면 </a:t>
            </a:r>
            <a:r>
              <a:rPr lang="en-US" altLang="ko-KR" sz="800" dirty="0"/>
              <a:t>2</a:t>
            </a:r>
            <a:r>
              <a:rPr lang="ko-KR" altLang="en-US" sz="800" dirty="0"/>
              <a:t>차 </a:t>
            </a:r>
            <a:r>
              <a:rPr lang="en-US" altLang="ko-KR" sz="800" dirty="0"/>
              <a:t>BLUR</a:t>
            </a:r>
            <a:r>
              <a:rPr lang="ko-KR" altLang="en-US" sz="800" dirty="0"/>
              <a:t>작업 진행한다</a:t>
            </a:r>
            <a:r>
              <a:rPr lang="en-US" altLang="ko-KR" sz="800" dirty="0"/>
              <a:t>.</a:t>
            </a:r>
          </a:p>
          <a:p>
            <a:r>
              <a:rPr lang="ko-KR" altLang="en-US" sz="800" dirty="0"/>
              <a:t>전체 이미지에서 뒷면 이미지가 평균 </a:t>
            </a:r>
            <a:r>
              <a:rPr lang="en-US" altLang="ko-KR" sz="800" dirty="0"/>
              <a:t>10%</a:t>
            </a:r>
            <a:r>
              <a:rPr lang="ko-KR" altLang="en-US" sz="800" dirty="0"/>
              <a:t>이상이면 </a:t>
            </a:r>
            <a:r>
              <a:rPr lang="en-US" altLang="ko-KR" sz="800" dirty="0"/>
              <a:t>2</a:t>
            </a:r>
            <a:r>
              <a:rPr lang="ko-KR" altLang="en-US" sz="800" dirty="0"/>
              <a:t>차 </a:t>
            </a:r>
            <a:r>
              <a:rPr lang="en-US" altLang="ko-KR" sz="800" dirty="0"/>
              <a:t>BLUR</a:t>
            </a:r>
            <a:r>
              <a:rPr lang="ko-KR" altLang="en-US" sz="800" dirty="0"/>
              <a:t>작업 진행한다</a:t>
            </a:r>
            <a:r>
              <a:rPr lang="en-US" altLang="ko-KR" sz="800" dirty="0"/>
              <a:t>.</a:t>
            </a:r>
          </a:p>
          <a:p>
            <a:endParaRPr lang="en-US" altLang="ko-KR" sz="800" dirty="0"/>
          </a:p>
          <a:p>
            <a:r>
              <a:rPr lang="en-US" altLang="ko-KR" sz="800" b="1" dirty="0"/>
              <a:t>Blur</a:t>
            </a:r>
            <a:r>
              <a:rPr lang="ko-KR" altLang="en-US" sz="800" b="1" dirty="0"/>
              <a:t>작업 구간</a:t>
            </a:r>
            <a:endParaRPr lang="en-US" altLang="ko-KR" sz="800" b="1" dirty="0"/>
          </a:p>
          <a:p>
            <a:r>
              <a:rPr lang="ko-KR" altLang="en-US" sz="800" dirty="0"/>
              <a:t>이미지 초점이 맞으면 </a:t>
            </a:r>
            <a:r>
              <a:rPr lang="en-US" altLang="ko-KR" sz="800" dirty="0"/>
              <a:t>crack</a:t>
            </a:r>
            <a:r>
              <a:rPr lang="ko-KR" altLang="en-US" sz="800" dirty="0"/>
              <a:t>모델로 가져가는 방식이며</a:t>
            </a:r>
            <a:r>
              <a:rPr lang="en-US" altLang="ko-KR" sz="800" dirty="0"/>
              <a:t>, opencv2</a:t>
            </a:r>
            <a:r>
              <a:rPr lang="ko-KR" altLang="en-US" sz="800" dirty="0"/>
              <a:t>에서 제공하는 라이브러리로 이미지가 초점이 얼마나 맞는지 수치로 나타내는 기술이며</a:t>
            </a:r>
            <a:r>
              <a:rPr lang="en-US" altLang="ko-KR" sz="800" dirty="0"/>
              <a:t>,</a:t>
            </a:r>
            <a:r>
              <a:rPr lang="ko-KR" altLang="en-US" sz="800" dirty="0"/>
              <a:t> 평균값을 지정하여 초당 </a:t>
            </a:r>
            <a:r>
              <a:rPr lang="en-US" altLang="ko-KR" sz="800" dirty="0"/>
              <a:t>top3 </a:t>
            </a:r>
            <a:r>
              <a:rPr lang="ko-KR" altLang="en-US" sz="800" dirty="0"/>
              <a:t>이미지를 저장하는 방식입니다</a:t>
            </a:r>
            <a:r>
              <a:rPr lang="en-US" altLang="ko-KR" sz="800" dirty="0"/>
              <a:t>.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30C712-20E2-2FA0-78EE-E1EF8CDE0302}"/>
              </a:ext>
            </a:extLst>
          </p:cNvPr>
          <p:cNvSpPr/>
          <p:nvPr/>
        </p:nvSpPr>
        <p:spPr>
          <a:xfrm>
            <a:off x="952455" y="2930709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6</a:t>
            </a:r>
            <a:endParaRPr lang="ko-KR" altLang="en-US" sz="1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BAC8F02-3A4D-589C-F48C-31FDBE754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9059" y="5052749"/>
            <a:ext cx="3013197" cy="151520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602A603-DB3D-72ED-0ED8-B621D9842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3813" y="2404009"/>
            <a:ext cx="2122972" cy="19591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6CFEF7-2B9D-FC8F-B42F-05A7141D7EE6}"/>
              </a:ext>
            </a:extLst>
          </p:cNvPr>
          <p:cNvSpPr txBox="1"/>
          <p:nvPr/>
        </p:nvSpPr>
        <p:spPr>
          <a:xfrm>
            <a:off x="8339098" y="2157788"/>
            <a:ext cx="1162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Front</a:t>
            </a:r>
            <a:r>
              <a:rPr lang="ko-KR" altLang="en-US" sz="1000" dirty="0"/>
              <a:t> </a:t>
            </a:r>
            <a:r>
              <a:rPr lang="en-US" altLang="ko-KR" sz="1000" dirty="0" err="1"/>
              <a:t>DataFrame</a:t>
            </a:r>
            <a:endParaRPr lang="ko-KR" alt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C75F8C-27B6-4D04-9888-0875A20EF30A}"/>
              </a:ext>
            </a:extLst>
          </p:cNvPr>
          <p:cNvSpPr txBox="1"/>
          <p:nvPr/>
        </p:nvSpPr>
        <p:spPr>
          <a:xfrm>
            <a:off x="8410996" y="4806528"/>
            <a:ext cx="11256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Back</a:t>
            </a:r>
            <a:r>
              <a:rPr lang="ko-KR" altLang="en-US" sz="1000" dirty="0"/>
              <a:t> </a:t>
            </a:r>
            <a:r>
              <a:rPr lang="en-US" altLang="ko-KR" sz="1000" dirty="0" err="1"/>
              <a:t>DataFrame</a:t>
            </a:r>
            <a:endParaRPr lang="ko-KR" altLang="en-US" sz="1000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BB22B282-F068-A5EB-C525-6B09D6EDE23F}"/>
              </a:ext>
            </a:extLst>
          </p:cNvPr>
          <p:cNvSpPr/>
          <p:nvPr/>
        </p:nvSpPr>
        <p:spPr>
          <a:xfrm>
            <a:off x="4458474" y="734347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6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381538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>
            <a:extLst>
              <a:ext uri="{FF2B5EF4-FFF2-40B4-BE49-F238E27FC236}">
                <a16:creationId xmlns:a16="http://schemas.microsoft.com/office/drawing/2014/main" id="{BC24E039-901D-800B-C905-94E7CDEE3647}"/>
              </a:ext>
            </a:extLst>
          </p:cNvPr>
          <p:cNvSpPr/>
          <p:nvPr/>
        </p:nvSpPr>
        <p:spPr>
          <a:xfrm>
            <a:off x="3305708" y="338706"/>
            <a:ext cx="897131" cy="490752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CRACK MODEL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6" name="화살표: 오각형 15">
            <a:extLst>
              <a:ext uri="{FF2B5EF4-FFF2-40B4-BE49-F238E27FC236}">
                <a16:creationId xmlns:a16="http://schemas.microsoft.com/office/drawing/2014/main" id="{E59910AF-D2A3-4409-5376-9C5A11166ADE}"/>
              </a:ext>
            </a:extLst>
          </p:cNvPr>
          <p:cNvSpPr/>
          <p:nvPr/>
        </p:nvSpPr>
        <p:spPr>
          <a:xfrm>
            <a:off x="1" y="-2702"/>
            <a:ext cx="2616978" cy="423427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Crack model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4A0F9A3-F777-8CAB-AB1C-3481423DC60A}"/>
              </a:ext>
            </a:extLst>
          </p:cNvPr>
          <p:cNvSpPr/>
          <p:nvPr/>
        </p:nvSpPr>
        <p:spPr>
          <a:xfrm>
            <a:off x="2845818" y="52355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F-</a:t>
            </a:r>
            <a:r>
              <a:rPr lang="ko-KR" altLang="en-US" sz="800" dirty="0">
                <a:solidFill>
                  <a:schemeClr val="tx1"/>
                </a:solidFill>
              </a:rPr>
              <a:t>초당 </a:t>
            </a:r>
            <a:r>
              <a:rPr lang="en-US" altLang="ko-KR" sz="800" dirty="0">
                <a:solidFill>
                  <a:schemeClr val="tx1"/>
                </a:solidFill>
              </a:rPr>
              <a:t>top 3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D4415DE-9FF0-5E81-E302-ADE2DAFDAADF}"/>
              </a:ext>
            </a:extLst>
          </p:cNvPr>
          <p:cNvSpPr/>
          <p:nvPr/>
        </p:nvSpPr>
        <p:spPr>
          <a:xfrm>
            <a:off x="3774810" y="52354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b-</a:t>
            </a:r>
            <a:r>
              <a:rPr lang="ko-KR" altLang="en-US" sz="800" dirty="0">
                <a:solidFill>
                  <a:schemeClr val="tx1"/>
                </a:solidFill>
              </a:rPr>
              <a:t>초당 </a:t>
            </a:r>
            <a:r>
              <a:rPr lang="en-US" altLang="ko-KR" sz="800" dirty="0">
                <a:solidFill>
                  <a:schemeClr val="tx1"/>
                </a:solidFill>
              </a:rPr>
              <a:t>top 3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3" name="화살표: 아래쪽 32">
            <a:extLst>
              <a:ext uri="{FF2B5EF4-FFF2-40B4-BE49-F238E27FC236}">
                <a16:creationId xmlns:a16="http://schemas.microsoft.com/office/drawing/2014/main" id="{296BD815-BFE2-0768-E418-7A8CDC6BA68B}"/>
              </a:ext>
            </a:extLst>
          </p:cNvPr>
          <p:cNvSpPr/>
          <p:nvPr/>
        </p:nvSpPr>
        <p:spPr>
          <a:xfrm>
            <a:off x="3652073" y="182460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육각형 1">
            <a:extLst>
              <a:ext uri="{FF2B5EF4-FFF2-40B4-BE49-F238E27FC236}">
                <a16:creationId xmlns:a16="http://schemas.microsoft.com/office/drawing/2014/main" id="{A5D7FDBC-560C-7F84-24F5-F0047E120791}"/>
              </a:ext>
            </a:extLst>
          </p:cNvPr>
          <p:cNvSpPr/>
          <p:nvPr/>
        </p:nvSpPr>
        <p:spPr>
          <a:xfrm>
            <a:off x="3169541" y="972934"/>
            <a:ext cx="1210537" cy="750095"/>
          </a:xfrm>
          <a:prstGeom prst="hexagon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이미지 저장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(F/B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: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6</a:t>
            </a:r>
            <a:r>
              <a:rPr lang="ko-KR" altLang="en-US" sz="1000" dirty="0">
                <a:solidFill>
                  <a:schemeClr val="tx1"/>
                </a:solidFill>
              </a:rPr>
              <a:t>장</a:t>
            </a:r>
            <a:r>
              <a:rPr lang="en-US" altLang="ko-KR" sz="1000" dirty="0">
                <a:solidFill>
                  <a:schemeClr val="tx1"/>
                </a:solidFill>
              </a:rPr>
              <a:t>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DB0CBA49-278D-A8BE-8AE3-2611B3DC25B7}"/>
              </a:ext>
            </a:extLst>
          </p:cNvPr>
          <p:cNvSpPr/>
          <p:nvPr/>
        </p:nvSpPr>
        <p:spPr>
          <a:xfrm>
            <a:off x="3652073" y="829458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전자 기기, 정보기기, 휴대용 통신 장치, 통신 장치이(가) 표시된 사진&#10;&#10;자동 생성된 설명">
            <a:extLst>
              <a:ext uri="{FF2B5EF4-FFF2-40B4-BE49-F238E27FC236}">
                <a16:creationId xmlns:a16="http://schemas.microsoft.com/office/drawing/2014/main" id="{E5BFD200-BAA1-A88A-6F48-856225F1DD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701" y="4471707"/>
            <a:ext cx="757613" cy="1986609"/>
          </a:xfrm>
          <a:prstGeom prst="rect">
            <a:avLst/>
          </a:prstGeom>
        </p:spPr>
      </p:pic>
      <p:pic>
        <p:nvPicPr>
          <p:cNvPr id="5" name="그림 4" descr="텍스트, 휴대용 통신 장치, 정보기기, 통신 장치이(가) 표시된 사진&#10;&#10;자동 생성된 설명">
            <a:extLst>
              <a:ext uri="{FF2B5EF4-FFF2-40B4-BE49-F238E27FC236}">
                <a16:creationId xmlns:a16="http://schemas.microsoft.com/office/drawing/2014/main" id="{CCA4559A-D3CE-3571-DCBF-9BB420AB8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078" y="4471707"/>
            <a:ext cx="601211" cy="1986609"/>
          </a:xfrm>
          <a:prstGeom prst="rect">
            <a:avLst/>
          </a:prstGeom>
        </p:spPr>
      </p:pic>
      <p:pic>
        <p:nvPicPr>
          <p:cNvPr id="6" name="그림 5" descr="정보기기, 휴대용 통신 장치, 통신 장치, 전자 기기이(가) 표시된 사진&#10;&#10;자동 생성된 설명">
            <a:extLst>
              <a:ext uri="{FF2B5EF4-FFF2-40B4-BE49-F238E27FC236}">
                <a16:creationId xmlns:a16="http://schemas.microsoft.com/office/drawing/2014/main" id="{FE29F33C-2561-F73B-99CB-30FD0AD2C7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381" y="4471707"/>
            <a:ext cx="914661" cy="19866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DE3651-589C-9B67-9FBA-B77F3EE04160}"/>
              </a:ext>
            </a:extLst>
          </p:cNvPr>
          <p:cNvSpPr txBox="1"/>
          <p:nvPr/>
        </p:nvSpPr>
        <p:spPr>
          <a:xfrm>
            <a:off x="5671701" y="6458316"/>
            <a:ext cx="922020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FRONT_USER_SCRATCH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896DD7-9100-10D5-42D5-476E14505DF5}"/>
              </a:ext>
            </a:extLst>
          </p:cNvPr>
          <p:cNvSpPr txBox="1"/>
          <p:nvPr/>
        </p:nvSpPr>
        <p:spPr>
          <a:xfrm>
            <a:off x="7235040" y="6458316"/>
            <a:ext cx="1086864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FRONT_USER_SCRATCH_SIZE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DF2A71-1107-8356-8BA3-22B34BE7CCEE}"/>
              </a:ext>
            </a:extLst>
          </p:cNvPr>
          <p:cNvSpPr txBox="1"/>
          <p:nvPr/>
        </p:nvSpPr>
        <p:spPr>
          <a:xfrm>
            <a:off x="4281967" y="6458316"/>
            <a:ext cx="79743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" dirty="0"/>
              <a:t>FRONT_USER_CRACK</a:t>
            </a:r>
            <a:endParaRPr lang="ko-KR" altLang="en-US" sz="500" dirty="0"/>
          </a:p>
        </p:txBody>
      </p:sp>
      <p:pic>
        <p:nvPicPr>
          <p:cNvPr id="11" name="그림 10" descr="텍스트, 전자제품, 휴대 전화, 정보기기이(가) 표시된 사진&#10;&#10;자동 생성된 설명">
            <a:extLst>
              <a:ext uri="{FF2B5EF4-FFF2-40B4-BE49-F238E27FC236}">
                <a16:creationId xmlns:a16="http://schemas.microsoft.com/office/drawing/2014/main" id="{47AE92E7-05F5-E2F2-D0ED-7A08AB9598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5867" y="4471707"/>
            <a:ext cx="744790" cy="1917291"/>
          </a:xfrm>
          <a:prstGeom prst="rect">
            <a:avLst/>
          </a:prstGeom>
        </p:spPr>
      </p:pic>
      <p:pic>
        <p:nvPicPr>
          <p:cNvPr id="12" name="그림 11" descr="텍스트, 휴대 전화, 정보기기, 매일 휴대이(가) 표시된 사진&#10;&#10;자동 생성된 설명">
            <a:extLst>
              <a:ext uri="{FF2B5EF4-FFF2-40B4-BE49-F238E27FC236}">
                <a16:creationId xmlns:a16="http://schemas.microsoft.com/office/drawing/2014/main" id="{783EAE04-2129-AE00-AD00-30F0D60A05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0882" y="4471707"/>
            <a:ext cx="790902" cy="1917291"/>
          </a:xfrm>
          <a:prstGeom prst="rect">
            <a:avLst/>
          </a:prstGeom>
        </p:spPr>
      </p:pic>
      <p:pic>
        <p:nvPicPr>
          <p:cNvPr id="14" name="그림 13" descr="텍스트, 휴대 전화, 정보기기, 전자 기기이(가) 표시된 사진&#10;&#10;자동 생성된 설명">
            <a:extLst>
              <a:ext uri="{FF2B5EF4-FFF2-40B4-BE49-F238E27FC236}">
                <a16:creationId xmlns:a16="http://schemas.microsoft.com/office/drawing/2014/main" id="{A6663076-0413-4159-7DCC-776FA2CBE0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558" y="4471706"/>
            <a:ext cx="893750" cy="19172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9547A84-9527-781A-9406-127E1C4C68C8}"/>
              </a:ext>
            </a:extLst>
          </p:cNvPr>
          <p:cNvSpPr txBox="1"/>
          <p:nvPr/>
        </p:nvSpPr>
        <p:spPr>
          <a:xfrm>
            <a:off x="8312847" y="6458318"/>
            <a:ext cx="74732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" dirty="0"/>
              <a:t>BACK_USER_CRACK</a:t>
            </a:r>
            <a:endParaRPr lang="ko-KR" altLang="en-US" sz="5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819F9C-14EC-ACF7-625D-BC0C13C00A75}"/>
              </a:ext>
            </a:extLst>
          </p:cNvPr>
          <p:cNvSpPr txBox="1"/>
          <p:nvPr/>
        </p:nvSpPr>
        <p:spPr>
          <a:xfrm>
            <a:off x="9750882" y="6458317"/>
            <a:ext cx="856057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00" dirty="0"/>
              <a:t>BACK</a:t>
            </a:r>
            <a:r>
              <a:rPr lang="ko-KR" altLang="en-US" sz="500" dirty="0"/>
              <a:t>_USER_SCRATCH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C038AF-93F9-DE87-4C76-955B8E257885}"/>
              </a:ext>
            </a:extLst>
          </p:cNvPr>
          <p:cNvSpPr txBox="1"/>
          <p:nvPr/>
        </p:nvSpPr>
        <p:spPr>
          <a:xfrm>
            <a:off x="11066397" y="6458316"/>
            <a:ext cx="1016073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00" dirty="0"/>
              <a:t>BACK</a:t>
            </a:r>
            <a:r>
              <a:rPr lang="ko-KR" altLang="en-US" sz="500" dirty="0"/>
              <a:t>_USER_SCRATCH_SIZE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A7DF99-52CD-2B36-5E35-4361F638321B}"/>
              </a:ext>
            </a:extLst>
          </p:cNvPr>
          <p:cNvSpPr txBox="1"/>
          <p:nvPr/>
        </p:nvSpPr>
        <p:spPr>
          <a:xfrm>
            <a:off x="486727" y="2015682"/>
            <a:ext cx="403993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b="1" dirty="0"/>
              <a:t>Crack model </a:t>
            </a:r>
            <a:r>
              <a:rPr lang="ko-KR" altLang="en-US" sz="800" b="1" dirty="0"/>
              <a:t>추론 구간</a:t>
            </a:r>
            <a:endParaRPr lang="en-US" altLang="ko-KR" sz="800" b="1" dirty="0"/>
          </a:p>
          <a:p>
            <a:r>
              <a:rPr lang="ko-KR" altLang="en-US" sz="800" dirty="0"/>
              <a:t>초당 </a:t>
            </a:r>
            <a:r>
              <a:rPr lang="en-US" altLang="ko-KR" sz="800" dirty="0"/>
              <a:t>top3</a:t>
            </a:r>
            <a:r>
              <a:rPr lang="ko-KR" altLang="en-US" sz="800" dirty="0"/>
              <a:t>에 대한 데이터를 가지고 </a:t>
            </a:r>
            <a:r>
              <a:rPr lang="en-US" altLang="ko-KR" sz="800" dirty="0"/>
              <a:t>crack model</a:t>
            </a:r>
            <a:r>
              <a:rPr lang="ko-KR" altLang="en-US" sz="800" dirty="0"/>
              <a:t>를 사용한다</a:t>
            </a:r>
            <a:r>
              <a:rPr lang="en-US" altLang="ko-KR" sz="800" dirty="0"/>
              <a:t>.</a:t>
            </a:r>
          </a:p>
          <a:p>
            <a:r>
              <a:rPr lang="ko-KR" altLang="en-US" sz="800" dirty="0"/>
              <a:t>이미지가 </a:t>
            </a:r>
            <a:r>
              <a:rPr lang="en-US" altLang="ko-KR" sz="800" dirty="0"/>
              <a:t>model</a:t>
            </a:r>
            <a:r>
              <a:rPr lang="ko-KR" altLang="en-US" sz="800" dirty="0"/>
              <a:t>에 들어가기 전에 </a:t>
            </a:r>
            <a:r>
              <a:rPr lang="en-US" altLang="ko-KR" sz="800" dirty="0"/>
              <a:t>image processing</a:t>
            </a:r>
            <a:r>
              <a:rPr lang="ko-KR" altLang="en-US" sz="800" dirty="0"/>
              <a:t> 작업을 진행한다</a:t>
            </a:r>
            <a:r>
              <a:rPr lang="en-US" altLang="ko-KR" sz="800" dirty="0"/>
              <a:t>.</a:t>
            </a:r>
          </a:p>
          <a:p>
            <a:r>
              <a:rPr lang="en-US" altLang="ko-KR" sz="800" dirty="0"/>
              <a:t>(</a:t>
            </a:r>
            <a:r>
              <a:rPr lang="en-US" altLang="ko-KR" sz="800" dirty="0" err="1"/>
              <a:t>ios</a:t>
            </a:r>
            <a:r>
              <a:rPr lang="en-US" altLang="ko-KR" sz="800" dirty="0"/>
              <a:t>/android </a:t>
            </a:r>
            <a:r>
              <a:rPr lang="ko-KR" altLang="en-US" sz="800" dirty="0"/>
              <a:t>기종마다 </a:t>
            </a:r>
            <a:r>
              <a:rPr lang="en-US" altLang="ko-KR" sz="800" dirty="0"/>
              <a:t>image processing </a:t>
            </a:r>
            <a:r>
              <a:rPr lang="ko-KR" altLang="en-US" sz="800" dirty="0"/>
              <a:t>방식이 달라짐</a:t>
            </a:r>
            <a:r>
              <a:rPr lang="en-US" altLang="ko-KR" sz="800" dirty="0"/>
              <a:t>)</a:t>
            </a:r>
          </a:p>
          <a:p>
            <a:r>
              <a:rPr lang="en-US" altLang="ko-KR" sz="800" dirty="0"/>
              <a:t> - </a:t>
            </a:r>
            <a:r>
              <a:rPr lang="ko-KR" altLang="en-US" sz="800" dirty="0"/>
              <a:t>앞면 </a:t>
            </a:r>
            <a:r>
              <a:rPr lang="en-US" altLang="ko-KR" sz="800" dirty="0"/>
              <a:t>: </a:t>
            </a:r>
            <a:r>
              <a:rPr lang="ko-KR" altLang="en-US" sz="800" dirty="0"/>
              <a:t>이미지 밝기를 높여 미세 기스를 잘 보이게 변화 후 추론을 시작한다</a:t>
            </a:r>
            <a:r>
              <a:rPr lang="en-US" altLang="ko-KR" sz="800" dirty="0"/>
              <a:t>.</a:t>
            </a:r>
          </a:p>
          <a:p>
            <a:r>
              <a:rPr lang="en-US" altLang="ko-KR" sz="800" dirty="0"/>
              <a:t> - </a:t>
            </a:r>
            <a:r>
              <a:rPr lang="ko-KR" altLang="en-US" sz="800" dirty="0"/>
              <a:t>뒷면 </a:t>
            </a:r>
            <a:r>
              <a:rPr lang="en-US" altLang="ko-KR" sz="800" dirty="0"/>
              <a:t>: </a:t>
            </a:r>
            <a:r>
              <a:rPr lang="ko-KR" altLang="en-US" sz="800" dirty="0"/>
              <a:t>여러가지 색상을 가지고 있어 </a:t>
            </a:r>
            <a:r>
              <a:rPr lang="en-US" altLang="ko-KR" sz="800" dirty="0"/>
              <a:t>GRAYSCALE</a:t>
            </a:r>
            <a:r>
              <a:rPr lang="ko-KR" altLang="en-US" sz="800" dirty="0"/>
              <a:t>로 변화 후 추론을 시작한다</a:t>
            </a:r>
            <a:r>
              <a:rPr lang="en-US" altLang="ko-KR" sz="800" dirty="0"/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E97E9FC-3936-DF7F-64B5-CF575DB4742B}"/>
              </a:ext>
            </a:extLst>
          </p:cNvPr>
          <p:cNvSpPr txBox="1"/>
          <p:nvPr/>
        </p:nvSpPr>
        <p:spPr>
          <a:xfrm>
            <a:off x="6815658" y="4073057"/>
            <a:ext cx="245531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b="1" dirty="0"/>
              <a:t>Crack model </a:t>
            </a:r>
            <a:r>
              <a:rPr lang="ko-KR" altLang="en-US" sz="800" b="1" dirty="0"/>
              <a:t>추론 완료 후 저장되는 이미지 자료</a:t>
            </a:r>
            <a:endParaRPr lang="en-US" altLang="ko-KR" sz="800" dirty="0"/>
          </a:p>
        </p:txBody>
      </p:sp>
      <p:pic>
        <p:nvPicPr>
          <p:cNvPr id="22" name="그림 21" descr="텍스트, 휴대 전화, 액세서리, 스마트폰이(가) 표시된 사진&#10;&#10;자동 생성된 설명">
            <a:extLst>
              <a:ext uri="{FF2B5EF4-FFF2-40B4-BE49-F238E27FC236}">
                <a16:creationId xmlns:a16="http://schemas.microsoft.com/office/drawing/2014/main" id="{78DEB200-7A15-7C64-CB2B-D72554C697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210" y="1463525"/>
            <a:ext cx="994911" cy="203699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4CF9193-A616-4D16-BB7A-32AEB56F2F34}"/>
              </a:ext>
            </a:extLst>
          </p:cNvPr>
          <p:cNvSpPr txBox="1"/>
          <p:nvPr/>
        </p:nvSpPr>
        <p:spPr>
          <a:xfrm>
            <a:off x="7778472" y="1105699"/>
            <a:ext cx="108869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b="1" dirty="0"/>
              <a:t>image processing</a:t>
            </a:r>
          </a:p>
        </p:txBody>
      </p:sp>
      <p:pic>
        <p:nvPicPr>
          <p:cNvPr id="27" name="그림 26" descr="휴대 전화, 정보기기, 스마트폰, 휴대용 통신 장치이(가) 표시된 사진&#10;&#10;자동 생성된 설명">
            <a:extLst>
              <a:ext uri="{FF2B5EF4-FFF2-40B4-BE49-F238E27FC236}">
                <a16:creationId xmlns:a16="http://schemas.microsoft.com/office/drawing/2014/main" id="{EA0610CE-BCE0-552D-A367-A7C76F20BA2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370" y="1486915"/>
            <a:ext cx="994910" cy="2013602"/>
          </a:xfrm>
          <a:prstGeom prst="rect">
            <a:avLst/>
          </a:prstGeom>
        </p:spPr>
      </p:pic>
      <p:sp>
        <p:nvSpPr>
          <p:cNvPr id="28" name="화살표: 갈매기형 수장 27">
            <a:extLst>
              <a:ext uri="{FF2B5EF4-FFF2-40B4-BE49-F238E27FC236}">
                <a16:creationId xmlns:a16="http://schemas.microsoft.com/office/drawing/2014/main" id="{02956088-92CC-6DEE-8CC1-247842208211}"/>
              </a:ext>
            </a:extLst>
          </p:cNvPr>
          <p:cNvSpPr/>
          <p:nvPr/>
        </p:nvSpPr>
        <p:spPr>
          <a:xfrm>
            <a:off x="6760391" y="2283468"/>
            <a:ext cx="128351" cy="394839"/>
          </a:xfrm>
          <a:prstGeom prst="chevron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4DB93F4-04AA-5A8F-9334-C985E7A52FF2}"/>
              </a:ext>
            </a:extLst>
          </p:cNvPr>
          <p:cNvSpPr txBox="1"/>
          <p:nvPr/>
        </p:nvSpPr>
        <p:spPr>
          <a:xfrm>
            <a:off x="5784990" y="3498515"/>
            <a:ext cx="782587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" dirty="0"/>
              <a:t>Image</a:t>
            </a:r>
            <a:r>
              <a:rPr lang="ko-KR" altLang="en-US" sz="500" dirty="0"/>
              <a:t> </a:t>
            </a:r>
            <a:r>
              <a:rPr lang="en-US" altLang="ko-KR" sz="500" dirty="0"/>
              <a:t>processing</a:t>
            </a:r>
            <a:r>
              <a:rPr lang="ko-KR" altLang="en-US" sz="500" dirty="0"/>
              <a:t> 전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74D0425-9335-17B5-250F-A55B0A960046}"/>
              </a:ext>
            </a:extLst>
          </p:cNvPr>
          <p:cNvSpPr txBox="1"/>
          <p:nvPr/>
        </p:nvSpPr>
        <p:spPr>
          <a:xfrm>
            <a:off x="7072371" y="3507481"/>
            <a:ext cx="782587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" dirty="0"/>
              <a:t>Image</a:t>
            </a:r>
            <a:r>
              <a:rPr lang="ko-KR" altLang="en-US" sz="500" dirty="0"/>
              <a:t> </a:t>
            </a:r>
            <a:r>
              <a:rPr lang="en-US" altLang="ko-KR" sz="500" dirty="0"/>
              <a:t>processing</a:t>
            </a:r>
            <a:r>
              <a:rPr lang="ko-KR" altLang="en-US" sz="500" dirty="0"/>
              <a:t> 후</a:t>
            </a:r>
          </a:p>
        </p:txBody>
      </p:sp>
      <p:pic>
        <p:nvPicPr>
          <p:cNvPr id="37" name="그림 36" descr="텍스트, 배터리이(가) 표시된 사진&#10;&#10;자동 생성된 설명">
            <a:extLst>
              <a:ext uri="{FF2B5EF4-FFF2-40B4-BE49-F238E27FC236}">
                <a16:creationId xmlns:a16="http://schemas.microsoft.com/office/drawing/2014/main" id="{BA951647-1D6D-9D11-07BA-AC9896B500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5619" y="1481298"/>
            <a:ext cx="772823" cy="1989455"/>
          </a:xfrm>
          <a:prstGeom prst="rect">
            <a:avLst/>
          </a:prstGeom>
        </p:spPr>
      </p:pic>
      <p:pic>
        <p:nvPicPr>
          <p:cNvPr id="39" name="그림 38" descr="텍스트, 전자 기기, 전자제품, 정보기기이(가) 표시된 사진&#10;&#10;자동 생성된 설명">
            <a:extLst>
              <a:ext uri="{FF2B5EF4-FFF2-40B4-BE49-F238E27FC236}">
                <a16:creationId xmlns:a16="http://schemas.microsoft.com/office/drawing/2014/main" id="{41D9968E-0C78-AC50-A01E-8C30CD7AAFE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774929" y="1483889"/>
            <a:ext cx="781987" cy="1989454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97BA1D54-A942-77CA-5C8E-C6A82B31D658}"/>
              </a:ext>
            </a:extLst>
          </p:cNvPr>
          <p:cNvSpPr txBox="1"/>
          <p:nvPr/>
        </p:nvSpPr>
        <p:spPr>
          <a:xfrm>
            <a:off x="8762201" y="3470753"/>
            <a:ext cx="782587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" dirty="0"/>
              <a:t>Image</a:t>
            </a:r>
            <a:r>
              <a:rPr lang="ko-KR" altLang="en-US" sz="500" dirty="0"/>
              <a:t> </a:t>
            </a:r>
            <a:r>
              <a:rPr lang="en-US" altLang="ko-KR" sz="500" dirty="0"/>
              <a:t>processing</a:t>
            </a:r>
            <a:r>
              <a:rPr lang="ko-KR" altLang="en-US" sz="500" dirty="0"/>
              <a:t> 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C81D9E4-E879-57F1-F19D-ACFD5AFC6FE8}"/>
              </a:ext>
            </a:extLst>
          </p:cNvPr>
          <p:cNvSpPr txBox="1"/>
          <p:nvPr/>
        </p:nvSpPr>
        <p:spPr>
          <a:xfrm>
            <a:off x="10049582" y="3479719"/>
            <a:ext cx="782587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" dirty="0"/>
              <a:t>Image</a:t>
            </a:r>
            <a:r>
              <a:rPr lang="ko-KR" altLang="en-US" sz="500" dirty="0"/>
              <a:t> </a:t>
            </a:r>
            <a:r>
              <a:rPr lang="en-US" altLang="ko-KR" sz="500" dirty="0"/>
              <a:t>processing</a:t>
            </a:r>
            <a:r>
              <a:rPr lang="ko-KR" altLang="en-US" sz="500" dirty="0"/>
              <a:t> 후</a:t>
            </a:r>
          </a:p>
        </p:txBody>
      </p:sp>
      <p:sp>
        <p:nvSpPr>
          <p:cNvPr id="42" name="화살표: 갈매기형 수장 41">
            <a:extLst>
              <a:ext uri="{FF2B5EF4-FFF2-40B4-BE49-F238E27FC236}">
                <a16:creationId xmlns:a16="http://schemas.microsoft.com/office/drawing/2014/main" id="{7843E223-9FAD-5C35-37C1-9F1FBB6DDDFC}"/>
              </a:ext>
            </a:extLst>
          </p:cNvPr>
          <p:cNvSpPr/>
          <p:nvPr/>
        </p:nvSpPr>
        <p:spPr>
          <a:xfrm>
            <a:off x="9747092" y="2296296"/>
            <a:ext cx="128351" cy="394839"/>
          </a:xfrm>
          <a:prstGeom prst="chevron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B8AF337-ED66-EE23-B1AF-28D06901AF39}"/>
              </a:ext>
            </a:extLst>
          </p:cNvPr>
          <p:cNvSpPr txBox="1"/>
          <p:nvPr/>
        </p:nvSpPr>
        <p:spPr>
          <a:xfrm>
            <a:off x="125827" y="5097443"/>
            <a:ext cx="403993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b="1" dirty="0"/>
              <a:t>Crack model </a:t>
            </a:r>
            <a:r>
              <a:rPr lang="ko-KR" altLang="en-US" sz="800" b="1" dirty="0"/>
              <a:t>추론 이미지 저장</a:t>
            </a:r>
            <a:endParaRPr lang="en-US" altLang="ko-KR" sz="800" b="1" dirty="0"/>
          </a:p>
          <a:p>
            <a:r>
              <a:rPr lang="ko-KR" altLang="en-US" sz="800" dirty="0"/>
              <a:t>원본 이미지에서 박스 좌표 값을 이용하여 박스를 그려주는 방식을 사용한다</a:t>
            </a:r>
            <a:r>
              <a:rPr lang="en-US" altLang="ko-KR" sz="800" dirty="0"/>
              <a:t>.</a:t>
            </a:r>
          </a:p>
          <a:p>
            <a:r>
              <a:rPr lang="en-US" altLang="ko-KR" sz="800" dirty="0"/>
              <a:t>Classes </a:t>
            </a:r>
            <a:r>
              <a:rPr lang="ko-KR" altLang="en-US" sz="800" dirty="0"/>
              <a:t>정보는 영어에서 한국어로 표현하는 방식은 </a:t>
            </a:r>
            <a:r>
              <a:rPr lang="en-US" altLang="ko-KR" sz="800" dirty="0"/>
              <a:t>PIL</a:t>
            </a:r>
            <a:r>
              <a:rPr lang="ko-KR" altLang="en-US" sz="800" dirty="0"/>
              <a:t>라이브러리를 사용하고 있다</a:t>
            </a:r>
            <a:endParaRPr lang="en-US" altLang="ko-KR" sz="800" dirty="0"/>
          </a:p>
          <a:p>
            <a:r>
              <a:rPr lang="en-US" altLang="ko-KR" sz="600" dirty="0"/>
              <a:t>{</a:t>
            </a:r>
            <a:r>
              <a:rPr lang="ko-KR" altLang="en-US" sz="600" dirty="0"/>
              <a:t>앞면</a:t>
            </a:r>
            <a:r>
              <a:rPr lang="en-US" altLang="ko-KR" sz="600" dirty="0"/>
              <a:t>/</a:t>
            </a:r>
            <a:r>
              <a:rPr lang="ko-KR" altLang="en-US" sz="600" dirty="0"/>
              <a:t>뒷면</a:t>
            </a:r>
            <a:r>
              <a:rPr lang="en-US" altLang="ko-KR" sz="600" dirty="0"/>
              <a:t>}_USER_CRACK</a:t>
            </a:r>
            <a:r>
              <a:rPr lang="ko-KR" altLang="en-US" sz="600" dirty="0"/>
              <a:t> </a:t>
            </a:r>
            <a:r>
              <a:rPr lang="en-US" altLang="ko-KR" sz="600" dirty="0"/>
              <a:t>:</a:t>
            </a:r>
            <a:r>
              <a:rPr lang="ko-KR" altLang="en-US" sz="600" dirty="0"/>
              <a:t> </a:t>
            </a:r>
            <a:r>
              <a:rPr lang="en-US" altLang="ko-KR" sz="600" dirty="0"/>
              <a:t>CRACK </a:t>
            </a:r>
            <a:r>
              <a:rPr lang="ko-KR" altLang="en-US" sz="600" dirty="0"/>
              <a:t>제일 많은 이미지 </a:t>
            </a:r>
            <a:endParaRPr lang="en-US" altLang="ko-KR" sz="600" dirty="0"/>
          </a:p>
          <a:p>
            <a:r>
              <a:rPr lang="en-US" altLang="ko-KR" sz="600" dirty="0"/>
              <a:t>{</a:t>
            </a:r>
            <a:r>
              <a:rPr lang="ko-KR" altLang="en-US" sz="600" dirty="0"/>
              <a:t>앞면</a:t>
            </a:r>
            <a:r>
              <a:rPr lang="en-US" altLang="ko-KR" sz="600" dirty="0"/>
              <a:t>/</a:t>
            </a:r>
            <a:r>
              <a:rPr lang="ko-KR" altLang="en-US" sz="600" dirty="0"/>
              <a:t>뒷면</a:t>
            </a:r>
            <a:r>
              <a:rPr lang="en-US" altLang="ko-KR" sz="600" dirty="0"/>
              <a:t>}</a:t>
            </a:r>
            <a:r>
              <a:rPr lang="ko-KR" altLang="en-US" sz="600" dirty="0"/>
              <a:t>_USER_SCRATCH </a:t>
            </a:r>
            <a:r>
              <a:rPr lang="en-US" altLang="ko-KR" sz="600" dirty="0"/>
              <a:t>: SCRATH </a:t>
            </a:r>
            <a:r>
              <a:rPr lang="ko-KR" altLang="en-US" sz="600" dirty="0"/>
              <a:t>제일 많은 이미지</a:t>
            </a:r>
            <a:endParaRPr lang="en-US" altLang="ko-KR" sz="600" dirty="0"/>
          </a:p>
          <a:p>
            <a:r>
              <a:rPr lang="en-US" altLang="ko-KR" sz="600" dirty="0"/>
              <a:t>{</a:t>
            </a:r>
            <a:r>
              <a:rPr lang="ko-KR" altLang="en-US" sz="600" dirty="0"/>
              <a:t>앞면</a:t>
            </a:r>
            <a:r>
              <a:rPr lang="en-US" altLang="ko-KR" sz="600" dirty="0"/>
              <a:t>/</a:t>
            </a:r>
            <a:r>
              <a:rPr lang="ko-KR" altLang="en-US" sz="600" dirty="0"/>
              <a:t>뒷면</a:t>
            </a:r>
            <a:r>
              <a:rPr lang="en-US" altLang="ko-KR" sz="600" dirty="0"/>
              <a:t>}</a:t>
            </a:r>
            <a:r>
              <a:rPr lang="ko-KR" altLang="en-US" sz="600" dirty="0"/>
              <a:t>_USER_SCRATCH_SIZE </a:t>
            </a:r>
            <a:r>
              <a:rPr lang="en-US" altLang="ko-KR" sz="600" dirty="0"/>
              <a:t>: SCRATH</a:t>
            </a:r>
            <a:r>
              <a:rPr lang="ko-KR" altLang="en-US" sz="600" dirty="0"/>
              <a:t> 제일 큰 이미지</a:t>
            </a:r>
            <a:endParaRPr lang="en-US" altLang="ko-KR" sz="600" dirty="0"/>
          </a:p>
          <a:p>
            <a:r>
              <a:rPr lang="ko-KR" altLang="en-US" sz="600" dirty="0"/>
              <a:t>많은 이미지와 큰 이미지가 같을 경우 큰 이미지를 두번째 많은 이미지로 변경한다</a:t>
            </a:r>
            <a:endParaRPr lang="en-US" altLang="ko-KR" sz="800" dirty="0"/>
          </a:p>
        </p:txBody>
      </p:sp>
    </p:spTree>
    <p:extLst>
      <p:ext uri="{BB962C8B-B14F-4D97-AF65-F5344CB8AC3E}">
        <p14:creationId xmlns:p14="http://schemas.microsoft.com/office/powerpoint/2010/main" val="4098458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F3A7C94-04D2-A766-F699-AE4CE1018E01}"/>
              </a:ext>
            </a:extLst>
          </p:cNvPr>
          <p:cNvSpPr/>
          <p:nvPr/>
        </p:nvSpPr>
        <p:spPr>
          <a:xfrm>
            <a:off x="4703752" y="2455606"/>
            <a:ext cx="3221048" cy="9733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새로 적용 예정 모델 정보</a:t>
            </a:r>
            <a:endParaRPr lang="en-US" altLang="ko-KR" dirty="0"/>
          </a:p>
          <a:p>
            <a:pPr algn="ctr"/>
            <a:r>
              <a:rPr lang="en-US" altLang="ko-KR" dirty="0"/>
              <a:t>- </a:t>
            </a:r>
            <a:r>
              <a:rPr lang="ko-KR" altLang="en-US" dirty="0"/>
              <a:t>내부 협의 필요</a:t>
            </a:r>
            <a:r>
              <a:rPr lang="en-US" altLang="ko-KR" dirty="0"/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555138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2C3FC320-D240-9EC2-B3F8-D4CA54688555}"/>
              </a:ext>
            </a:extLst>
          </p:cNvPr>
          <p:cNvSpPr/>
          <p:nvPr/>
        </p:nvSpPr>
        <p:spPr>
          <a:xfrm>
            <a:off x="1" y="-2702"/>
            <a:ext cx="2616978" cy="423427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i="0" strike="noStrike" dirty="0">
                <a:solidFill>
                  <a:schemeClr val="tx1"/>
                </a:solidFill>
                <a:effectLst/>
                <a:latin typeface="+mj-lt"/>
              </a:rPr>
              <a:t>Detectron2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E509AA-ACE3-D43E-6824-9BB8FB4D6578}"/>
              </a:ext>
            </a:extLst>
          </p:cNvPr>
          <p:cNvSpPr txBox="1"/>
          <p:nvPr/>
        </p:nvSpPr>
        <p:spPr>
          <a:xfrm>
            <a:off x="105031" y="1117901"/>
            <a:ext cx="66191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i="0" dirty="0">
                <a:effectLst/>
                <a:latin typeface="+mj-lt"/>
              </a:rPr>
              <a:t>Detectron2 </a:t>
            </a:r>
            <a:r>
              <a:rPr lang="ko-KR" altLang="en-US" sz="800" b="1" i="0" dirty="0">
                <a:effectLst/>
                <a:latin typeface="+mj-lt"/>
              </a:rPr>
              <a:t>설명</a:t>
            </a:r>
            <a:endParaRPr lang="en-US" altLang="ko-KR" sz="800" b="1" i="0" dirty="0">
              <a:effectLst/>
              <a:latin typeface="+mj-lt"/>
            </a:endParaRPr>
          </a:p>
          <a:p>
            <a:r>
              <a:rPr lang="en-US" altLang="ko-KR" sz="800" b="0" i="0" dirty="0">
                <a:effectLst/>
                <a:latin typeface="Söhne"/>
              </a:rPr>
              <a:t>Facebook AI Research(FAIR)</a:t>
            </a:r>
            <a:r>
              <a:rPr lang="ko-KR" altLang="en-US" sz="800" b="0" i="0" dirty="0">
                <a:effectLst/>
                <a:latin typeface="Söhne"/>
              </a:rPr>
              <a:t>에서 개발한 오픈 소스 컴퓨터 비전 라이브러리입니다</a:t>
            </a:r>
            <a:r>
              <a:rPr lang="en-US" altLang="ko-KR" sz="800" b="0" i="0" dirty="0">
                <a:effectLst/>
                <a:latin typeface="Söhne"/>
              </a:rPr>
              <a:t>. </a:t>
            </a:r>
          </a:p>
          <a:p>
            <a:r>
              <a:rPr lang="ko-KR" altLang="en-US" sz="800" b="0" i="0" dirty="0">
                <a:effectLst/>
                <a:latin typeface="Söhne"/>
              </a:rPr>
              <a:t>이 라이브러리는 객체 감지</a:t>
            </a:r>
            <a:r>
              <a:rPr lang="en-US" altLang="ko-KR" sz="800" b="0" i="0" dirty="0">
                <a:effectLst/>
                <a:latin typeface="Söhne"/>
              </a:rPr>
              <a:t>(Object Detection) </a:t>
            </a:r>
            <a:r>
              <a:rPr lang="ko-KR" altLang="en-US" sz="800" b="0" i="0" dirty="0">
                <a:effectLst/>
                <a:latin typeface="Söhne"/>
              </a:rPr>
              <a:t>및 인스턴스 분할</a:t>
            </a:r>
            <a:r>
              <a:rPr lang="en-US" altLang="ko-KR" sz="800" b="0" i="0" dirty="0">
                <a:effectLst/>
                <a:latin typeface="Söhne"/>
              </a:rPr>
              <a:t>(Instance Segmentation)</a:t>
            </a:r>
            <a:r>
              <a:rPr lang="ko-KR" altLang="en-US" sz="800" b="0" i="0" dirty="0">
                <a:effectLst/>
                <a:latin typeface="Söhne"/>
              </a:rPr>
              <a:t>과 같은 컴퓨터 비전 작업을 위한 풍부한 기능을 제공합니다</a:t>
            </a:r>
            <a:r>
              <a:rPr lang="en-US" altLang="ko-KR" sz="800" b="0" i="0" dirty="0">
                <a:effectLst/>
                <a:latin typeface="Söhne"/>
              </a:rPr>
              <a:t>.</a:t>
            </a:r>
          </a:p>
          <a:p>
            <a:r>
              <a:rPr lang="en-US" altLang="ko-KR" sz="800" b="0" i="0" dirty="0">
                <a:effectLst/>
                <a:latin typeface="Söhne"/>
              </a:rPr>
              <a:t> Detectron2</a:t>
            </a:r>
            <a:r>
              <a:rPr lang="ko-KR" altLang="en-US" sz="800" b="0" i="0" dirty="0">
                <a:effectLst/>
                <a:latin typeface="Söhne"/>
              </a:rPr>
              <a:t>는 기존의 </a:t>
            </a:r>
            <a:r>
              <a:rPr lang="en-US" altLang="ko-KR" sz="800" b="0" i="0" dirty="0" err="1">
                <a:effectLst/>
                <a:latin typeface="Söhne"/>
              </a:rPr>
              <a:t>Detectron</a:t>
            </a:r>
            <a:r>
              <a:rPr lang="en-US" altLang="ko-KR" sz="800" b="0" i="0" dirty="0">
                <a:effectLst/>
                <a:latin typeface="Söhne"/>
              </a:rPr>
              <a:t> </a:t>
            </a:r>
            <a:r>
              <a:rPr lang="ko-KR" altLang="en-US" sz="800" b="0" i="0" dirty="0">
                <a:effectLst/>
                <a:latin typeface="Söhne"/>
              </a:rPr>
              <a:t>라이브러리를 대폭 개선한 버전으로</a:t>
            </a:r>
            <a:r>
              <a:rPr lang="en-US" altLang="ko-KR" sz="800" b="0" i="0" dirty="0">
                <a:effectLst/>
                <a:latin typeface="Söhne"/>
              </a:rPr>
              <a:t>, </a:t>
            </a:r>
            <a:r>
              <a:rPr lang="ko-KR" altLang="en-US" sz="800" b="0" i="0" dirty="0">
                <a:effectLst/>
                <a:latin typeface="Söhne"/>
              </a:rPr>
              <a:t>더 빠르고 유연한 구조를 가지고 있습니다</a:t>
            </a:r>
            <a:endParaRPr lang="en-US" altLang="ko-KR" sz="800" b="0" i="0" dirty="0">
              <a:effectLst/>
              <a:latin typeface="Söhne"/>
            </a:endParaRPr>
          </a:p>
          <a:p>
            <a:r>
              <a:rPr lang="en-US" altLang="ko-KR" sz="800" b="0" i="0" dirty="0">
                <a:effectLst/>
                <a:latin typeface="Inter"/>
              </a:rPr>
              <a:t>Faster R-CNN, Mask R-CNN, </a:t>
            </a:r>
            <a:r>
              <a:rPr lang="en-US" altLang="ko-KR" sz="800" b="0" i="0" dirty="0" err="1">
                <a:effectLst/>
                <a:latin typeface="Inter"/>
              </a:rPr>
              <a:t>RetinaNet</a:t>
            </a:r>
            <a:r>
              <a:rPr lang="en-US" altLang="ko-KR" sz="800" b="0" i="0" dirty="0">
                <a:effectLst/>
                <a:latin typeface="Inter"/>
              </a:rPr>
              <a:t> </a:t>
            </a:r>
            <a:r>
              <a:rPr lang="ko-KR" altLang="en-US" sz="800" b="0" i="0" dirty="0">
                <a:effectLst/>
                <a:latin typeface="Inter"/>
              </a:rPr>
              <a:t>및 </a:t>
            </a:r>
            <a:r>
              <a:rPr lang="en-US" altLang="ko-KR" sz="800" b="0" i="0" dirty="0" err="1">
                <a:effectLst/>
                <a:latin typeface="Inter"/>
              </a:rPr>
              <a:t>DensePose</a:t>
            </a:r>
            <a:r>
              <a:rPr lang="ko-KR" altLang="en-US" sz="800" b="0" i="0" dirty="0">
                <a:effectLst/>
                <a:latin typeface="Inter"/>
              </a:rPr>
              <a:t>와 같은 원래 </a:t>
            </a:r>
            <a:r>
              <a:rPr lang="en-US" altLang="ko-KR" sz="800" b="0" i="0" dirty="0" err="1">
                <a:effectLst/>
                <a:latin typeface="Inter"/>
              </a:rPr>
              <a:t>Detectron</a:t>
            </a:r>
            <a:r>
              <a:rPr lang="ko-KR" altLang="en-US" sz="800" b="0" i="0" dirty="0">
                <a:effectLst/>
                <a:latin typeface="Inter"/>
              </a:rPr>
              <a:t>에서 사용할 수 있었던 모든 모델과 </a:t>
            </a:r>
            <a:endParaRPr lang="en-US" altLang="ko-KR" sz="800" b="0" i="0" dirty="0">
              <a:effectLst/>
              <a:latin typeface="Inter"/>
            </a:endParaRPr>
          </a:p>
          <a:p>
            <a:r>
              <a:rPr lang="en-US" altLang="ko-KR" sz="800" b="0" i="0" dirty="0">
                <a:effectLst/>
                <a:latin typeface="Inter"/>
              </a:rPr>
              <a:t>Cascade R-CNN, Panoptic FPN </a:t>
            </a:r>
            <a:r>
              <a:rPr lang="ko-KR" altLang="en-US" sz="800" b="0" i="0" dirty="0">
                <a:effectLst/>
                <a:latin typeface="Inter"/>
              </a:rPr>
              <a:t>및 </a:t>
            </a:r>
            <a:r>
              <a:rPr lang="en-US" altLang="ko-KR" sz="800" b="0" i="0" dirty="0" err="1">
                <a:effectLst/>
                <a:latin typeface="Inter"/>
              </a:rPr>
              <a:t>TensorMask</a:t>
            </a:r>
            <a:r>
              <a:rPr lang="ko-KR" altLang="en-US" sz="800" b="0" i="0" dirty="0">
                <a:effectLst/>
                <a:latin typeface="Inter"/>
              </a:rPr>
              <a:t>를 포함한 일부 최신 모델이 포함되었습니</a:t>
            </a:r>
            <a:r>
              <a:rPr lang="ko-KR" altLang="en-US" sz="800" dirty="0">
                <a:latin typeface="Inter"/>
              </a:rPr>
              <a:t>다</a:t>
            </a:r>
            <a:r>
              <a:rPr lang="en-US" altLang="ko-KR" sz="800" dirty="0">
                <a:latin typeface="Inter"/>
              </a:rPr>
              <a:t>.</a:t>
            </a:r>
          </a:p>
          <a:p>
            <a:endParaRPr lang="en-US" altLang="ko-KR" sz="800" b="0" i="0" dirty="0">
              <a:effectLst/>
              <a:latin typeface="Söhne"/>
            </a:endParaRPr>
          </a:p>
          <a:p>
            <a:r>
              <a:rPr lang="en-US" altLang="ko-KR" sz="800" b="0" i="0" dirty="0">
                <a:effectLst/>
                <a:latin typeface="Söhne"/>
              </a:rPr>
              <a:t>DATA label </a:t>
            </a:r>
            <a:r>
              <a:rPr lang="ko-KR" altLang="en-US" sz="800" b="0" i="0" dirty="0">
                <a:effectLst/>
                <a:latin typeface="Söhne"/>
              </a:rPr>
              <a:t>방식</a:t>
            </a:r>
            <a:endParaRPr lang="en-US" altLang="ko-KR" sz="800" b="0" i="0" dirty="0">
              <a:effectLst/>
              <a:latin typeface="Söhne"/>
            </a:endParaRPr>
          </a:p>
          <a:p>
            <a:r>
              <a:rPr lang="en-US" altLang="ko-KR" sz="800" b="0" i="0" dirty="0">
                <a:effectLst/>
                <a:latin typeface="Söhne"/>
              </a:rPr>
              <a:t>Yolov5</a:t>
            </a:r>
            <a:r>
              <a:rPr lang="ko-KR" altLang="en-US" sz="800" b="0" i="0" dirty="0">
                <a:effectLst/>
                <a:latin typeface="Söhne"/>
              </a:rPr>
              <a:t> 처럼 박스 라벨 방식이 아닌 </a:t>
            </a:r>
            <a:r>
              <a:rPr lang="en-US" altLang="ko-KR" sz="800" b="0" i="0" dirty="0">
                <a:effectLst/>
                <a:latin typeface="se-nanumgothic"/>
              </a:rPr>
              <a:t>Create Polygons</a:t>
            </a:r>
            <a:r>
              <a:rPr lang="ko-KR" altLang="en-US" sz="800" b="0" i="0" dirty="0">
                <a:effectLst/>
                <a:latin typeface="se-nanumgothic"/>
              </a:rPr>
              <a:t>방식으로 데이터를 생성한다</a:t>
            </a:r>
            <a:r>
              <a:rPr lang="en-US" altLang="ko-KR" sz="800" b="0" i="0" dirty="0">
                <a:effectLst/>
                <a:latin typeface="se-nanumgothic"/>
              </a:rPr>
              <a:t>.</a:t>
            </a:r>
            <a:endParaRPr lang="en-US" altLang="ko-KR" sz="800" b="0" i="0" dirty="0">
              <a:effectLst/>
              <a:latin typeface="Söhn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875230-59F0-1C0D-B7D8-82028C4DF7A6}"/>
              </a:ext>
            </a:extLst>
          </p:cNvPr>
          <p:cNvSpPr txBox="1"/>
          <p:nvPr/>
        </p:nvSpPr>
        <p:spPr>
          <a:xfrm>
            <a:off x="0" y="6584593"/>
            <a:ext cx="261697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b="0" i="0" dirty="0">
                <a:solidFill>
                  <a:srgbClr val="4B5563"/>
                </a:solidFill>
                <a:effectLst/>
                <a:latin typeface="Inter"/>
              </a:rPr>
              <a:t> </a:t>
            </a:r>
            <a:r>
              <a:rPr lang="en-US" altLang="ko-KR" sz="800" b="1" i="0" u="none" strike="noStrike" dirty="0">
                <a:solidFill>
                  <a:srgbClr val="6706CE"/>
                </a:solidFill>
                <a:effectLst/>
                <a:latin typeface="Inter"/>
                <a:hlinkClick r:id="rId2"/>
              </a:rPr>
              <a:t>https://blog.roboflow.com/how-to-train-detectron2/</a:t>
            </a:r>
            <a:endParaRPr lang="ko-KR" altLang="en-US" sz="5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B1FA37D-AB75-C78F-4D31-58F3805CC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180" y="136679"/>
            <a:ext cx="3572373" cy="187668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04FF082-155C-4D82-2B8E-CC033E2D6F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1438" y="2540261"/>
            <a:ext cx="2812347" cy="212556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AE0AC08-F05B-C86E-6857-590D547FFF5A}"/>
              </a:ext>
            </a:extLst>
          </p:cNvPr>
          <p:cNvSpPr txBox="1"/>
          <p:nvPr/>
        </p:nvSpPr>
        <p:spPr>
          <a:xfrm>
            <a:off x="105031" y="2960714"/>
            <a:ext cx="6096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800" b="1" i="0" dirty="0" err="1">
                <a:effectLst/>
                <a:latin typeface="Inter"/>
              </a:rPr>
              <a:t>Detectron</a:t>
            </a:r>
            <a:r>
              <a:rPr lang="ko-KR" altLang="en-US" sz="800" b="1" i="0" dirty="0">
                <a:effectLst/>
                <a:latin typeface="Inter"/>
              </a:rPr>
              <a:t>의 개선 사항</a:t>
            </a:r>
          </a:p>
          <a:p>
            <a:pPr algn="l"/>
            <a:r>
              <a:rPr lang="ko-KR" altLang="en-US" sz="800" b="1" i="0" dirty="0">
                <a:effectLst/>
                <a:latin typeface="Inter"/>
              </a:rPr>
              <a:t>기계 학습 프레임워크</a:t>
            </a:r>
            <a:r>
              <a:rPr lang="en-US" altLang="ko-KR" sz="800" b="1" i="0" dirty="0">
                <a:effectLst/>
                <a:latin typeface="Inter"/>
              </a:rPr>
              <a:t>:</a:t>
            </a:r>
            <a:r>
              <a:rPr lang="ko-KR" altLang="en-US" sz="800" b="0" i="0" dirty="0">
                <a:effectLst/>
                <a:latin typeface="Inter"/>
              </a:rPr>
              <a:t> 원래 탐지는 </a:t>
            </a:r>
            <a:r>
              <a:rPr lang="en-US" altLang="ko-KR" sz="800" b="0" i="0" dirty="0">
                <a:effectLst/>
                <a:latin typeface="Inter"/>
              </a:rPr>
              <a:t>Caffe2</a:t>
            </a:r>
            <a:r>
              <a:rPr lang="ko-KR" altLang="en-US" sz="800" b="0" i="0" dirty="0">
                <a:effectLst/>
                <a:latin typeface="Inter"/>
              </a:rPr>
              <a:t>로 작성되었지만 </a:t>
            </a:r>
            <a:r>
              <a:rPr lang="en-US" altLang="ko-KR" sz="800" b="0" i="0" dirty="0">
                <a:effectLst/>
                <a:latin typeface="Inter"/>
              </a:rPr>
              <a:t>Detectron2</a:t>
            </a:r>
            <a:r>
              <a:rPr lang="ko-KR" altLang="en-US" sz="800" b="0" i="0" dirty="0">
                <a:effectLst/>
                <a:latin typeface="Inter"/>
              </a:rPr>
              <a:t>는 </a:t>
            </a:r>
            <a:r>
              <a:rPr lang="en-US" altLang="ko-KR" sz="800" b="0" i="0" dirty="0" err="1">
                <a:effectLst/>
                <a:latin typeface="Inter"/>
              </a:rPr>
              <a:t>PyTorch</a:t>
            </a:r>
            <a:r>
              <a:rPr lang="ko-KR" altLang="en-US" sz="800" b="0" i="0" dirty="0">
                <a:effectLst/>
                <a:latin typeface="Inter"/>
              </a:rPr>
              <a:t>로 전환했습니다</a:t>
            </a:r>
            <a:r>
              <a:rPr lang="en-US" altLang="ko-KR" sz="800" b="0" i="0" dirty="0">
                <a:effectLst/>
                <a:latin typeface="Inter"/>
              </a:rPr>
              <a:t>. </a:t>
            </a:r>
            <a:r>
              <a:rPr lang="ko-KR" altLang="en-US" sz="800" b="0" i="0" dirty="0">
                <a:effectLst/>
                <a:latin typeface="Inter"/>
              </a:rPr>
              <a:t>이를 통해 개발자는 훨씬 더 직관적인 접근 방식을 사용하여 모델을 테스트하고 변경할 수 있습니다</a:t>
            </a:r>
            <a:r>
              <a:rPr lang="en-US" altLang="ko-KR" sz="800" b="0" i="0" dirty="0">
                <a:effectLst/>
                <a:latin typeface="Inter"/>
              </a:rPr>
              <a:t>.</a:t>
            </a:r>
          </a:p>
          <a:p>
            <a:pPr algn="l"/>
            <a:endParaRPr lang="en-US" altLang="ko-KR" sz="800" b="0" i="0" dirty="0">
              <a:effectLst/>
              <a:latin typeface="Inter"/>
            </a:endParaRPr>
          </a:p>
          <a:p>
            <a:pPr algn="l"/>
            <a:r>
              <a:rPr lang="ko-KR" altLang="en-US" sz="800" b="1" i="0" dirty="0" err="1">
                <a:effectLst/>
                <a:latin typeface="Inter"/>
              </a:rPr>
              <a:t>모듈식</a:t>
            </a:r>
            <a:r>
              <a:rPr lang="ko-KR" altLang="en-US" sz="800" b="1" i="0" dirty="0">
                <a:effectLst/>
                <a:latin typeface="Inter"/>
              </a:rPr>
              <a:t> 설계</a:t>
            </a:r>
            <a:r>
              <a:rPr lang="en-US" altLang="ko-KR" sz="800" b="1" i="0" dirty="0">
                <a:effectLst/>
                <a:latin typeface="Inter"/>
              </a:rPr>
              <a:t>:</a:t>
            </a:r>
            <a:r>
              <a:rPr lang="ko-KR" altLang="en-US" sz="800" b="0" i="0" dirty="0">
                <a:effectLst/>
                <a:latin typeface="Inter"/>
              </a:rPr>
              <a:t> </a:t>
            </a:r>
            <a:r>
              <a:rPr lang="en-US" altLang="ko-KR" sz="800" b="0" i="0" dirty="0">
                <a:effectLst/>
                <a:latin typeface="Inter"/>
              </a:rPr>
              <a:t>Detectron2</a:t>
            </a:r>
            <a:r>
              <a:rPr lang="ko-KR" altLang="en-US" sz="800" b="0" i="0" dirty="0">
                <a:effectLst/>
                <a:latin typeface="Inter"/>
              </a:rPr>
              <a:t>의 </a:t>
            </a:r>
            <a:r>
              <a:rPr lang="ko-KR" altLang="en-US" sz="800" b="0" i="0" dirty="0" err="1">
                <a:effectLst/>
                <a:latin typeface="Inter"/>
              </a:rPr>
              <a:t>모듈식</a:t>
            </a:r>
            <a:r>
              <a:rPr lang="ko-KR" altLang="en-US" sz="800" b="0" i="0" dirty="0">
                <a:effectLst/>
                <a:latin typeface="Inter"/>
              </a:rPr>
              <a:t> 설계는 가능한 최대의 사용자 정의 가능성을 허용합니다</a:t>
            </a:r>
            <a:r>
              <a:rPr lang="en-US" altLang="ko-KR" sz="800" b="0" i="0" dirty="0">
                <a:effectLst/>
                <a:latin typeface="Inter"/>
              </a:rPr>
              <a:t>. </a:t>
            </a:r>
            <a:r>
              <a:rPr lang="ko-KR" altLang="en-US" sz="800" b="0" i="0" dirty="0">
                <a:effectLst/>
                <a:latin typeface="Inter"/>
              </a:rPr>
              <a:t>개발자는 개체 감지 모델의 모든 부분에 대한 사용자 지정 구현을 작성할 수 있으므로 프로젝트 내에서 더 큰 유연성을 얻을 수 있습니다</a:t>
            </a:r>
            <a:r>
              <a:rPr lang="en-US" altLang="ko-KR" sz="800" b="0" i="0" dirty="0">
                <a:effectLst/>
                <a:latin typeface="Inter"/>
              </a:rPr>
              <a:t>.</a:t>
            </a:r>
          </a:p>
          <a:p>
            <a:pPr algn="l"/>
            <a:endParaRPr lang="en-US" altLang="ko-KR" sz="800" b="0" i="0" dirty="0">
              <a:effectLst/>
              <a:latin typeface="Inter"/>
            </a:endParaRPr>
          </a:p>
          <a:p>
            <a:pPr algn="l"/>
            <a:r>
              <a:rPr lang="ko-KR" altLang="en-US" sz="800" b="1" i="0" dirty="0">
                <a:effectLst/>
                <a:latin typeface="Inter"/>
              </a:rPr>
              <a:t>새로운 모델</a:t>
            </a:r>
            <a:r>
              <a:rPr lang="en-US" altLang="ko-KR" sz="800" b="1" i="0" dirty="0">
                <a:effectLst/>
                <a:latin typeface="Inter"/>
              </a:rPr>
              <a:t>:</a:t>
            </a:r>
            <a:r>
              <a:rPr lang="ko-KR" altLang="en-US" sz="800" b="0" i="0" dirty="0">
                <a:effectLst/>
                <a:latin typeface="Inter"/>
              </a:rPr>
              <a:t> </a:t>
            </a:r>
            <a:r>
              <a:rPr lang="en-US" altLang="ko-KR" sz="800" b="0" i="0" dirty="0">
                <a:effectLst/>
                <a:latin typeface="Inter"/>
              </a:rPr>
              <a:t>Detectron2</a:t>
            </a:r>
            <a:r>
              <a:rPr lang="ko-KR" altLang="en-US" sz="800" b="0" i="0" dirty="0">
                <a:effectLst/>
                <a:latin typeface="Inter"/>
              </a:rPr>
              <a:t>에는 </a:t>
            </a:r>
            <a:r>
              <a:rPr lang="en-US" altLang="ko-KR" sz="800" b="0" i="0" dirty="0">
                <a:effectLst/>
                <a:latin typeface="Inter"/>
              </a:rPr>
              <a:t>Cascade R-CNN, Panoptic FPN </a:t>
            </a:r>
            <a:r>
              <a:rPr lang="ko-KR" altLang="en-US" sz="800" b="0" i="0" dirty="0">
                <a:effectLst/>
                <a:latin typeface="Inter"/>
              </a:rPr>
              <a:t>및 </a:t>
            </a:r>
            <a:r>
              <a:rPr lang="en-US" altLang="ko-KR" sz="800" b="0" i="0" dirty="0" err="1">
                <a:effectLst/>
                <a:latin typeface="Inter"/>
              </a:rPr>
              <a:t>TensorMask</a:t>
            </a:r>
            <a:r>
              <a:rPr lang="ko-KR" altLang="en-US" sz="800" b="0" i="0" dirty="0">
                <a:effectLst/>
                <a:latin typeface="Inter"/>
              </a:rPr>
              <a:t>와 같은 새로운 모델이 포함되어 있습니다</a:t>
            </a:r>
            <a:r>
              <a:rPr lang="en-US" altLang="ko-KR" sz="800" b="0" i="0" dirty="0">
                <a:effectLst/>
                <a:latin typeface="Inter"/>
              </a:rPr>
              <a:t>.</a:t>
            </a:r>
          </a:p>
          <a:p>
            <a:pPr algn="l"/>
            <a:endParaRPr lang="en-US" altLang="ko-KR" sz="800" b="0" i="0" dirty="0">
              <a:effectLst/>
              <a:latin typeface="Inter"/>
            </a:endParaRPr>
          </a:p>
          <a:p>
            <a:pPr algn="l"/>
            <a:r>
              <a:rPr lang="ko-KR" altLang="en-US" sz="800" b="1" i="0" dirty="0">
                <a:effectLst/>
                <a:latin typeface="Inter"/>
              </a:rPr>
              <a:t>모델을 프로덕션으로 가져오기</a:t>
            </a:r>
            <a:r>
              <a:rPr lang="en-US" altLang="ko-KR" sz="800" b="1" i="0" dirty="0">
                <a:effectLst/>
                <a:latin typeface="Inter"/>
              </a:rPr>
              <a:t>:</a:t>
            </a:r>
            <a:r>
              <a:rPr lang="ko-KR" altLang="en-US" sz="800" b="0" i="0" dirty="0">
                <a:effectLst/>
                <a:latin typeface="Inter"/>
              </a:rPr>
              <a:t> 이제 </a:t>
            </a:r>
            <a:r>
              <a:rPr lang="en-US" altLang="ko-KR" sz="800" b="0" i="0" dirty="0">
                <a:effectLst/>
                <a:latin typeface="Inter"/>
              </a:rPr>
              <a:t>Detectron2</a:t>
            </a:r>
            <a:r>
              <a:rPr lang="ko-KR" altLang="en-US" sz="800" b="0" i="0" dirty="0">
                <a:effectLst/>
                <a:latin typeface="Inter"/>
              </a:rPr>
              <a:t>에는 </a:t>
            </a:r>
            <a:r>
              <a:rPr lang="en-US" altLang="ko-KR" sz="800" b="0" i="0" dirty="0">
                <a:effectLst/>
                <a:latin typeface="Inter"/>
              </a:rPr>
              <a:t>Detectron2go</a:t>
            </a:r>
            <a:r>
              <a:rPr lang="ko-KR" altLang="en-US" sz="800" b="0" i="0" dirty="0">
                <a:effectLst/>
                <a:latin typeface="Inter"/>
              </a:rPr>
              <a:t>라는 추가 레이어가 포함되어 있습니다</a:t>
            </a:r>
            <a:r>
              <a:rPr lang="en-US" altLang="ko-KR" sz="800" b="0" i="0" dirty="0">
                <a:effectLst/>
                <a:latin typeface="Inter"/>
              </a:rPr>
              <a:t>. </a:t>
            </a:r>
            <a:r>
              <a:rPr lang="ko-KR" altLang="en-US" sz="800" b="0" i="0" dirty="0">
                <a:effectLst/>
                <a:latin typeface="Inter"/>
              </a:rPr>
              <a:t>이를 통해 클라우드 및 모바일 장치에 대한 모델 변환</a:t>
            </a:r>
            <a:r>
              <a:rPr lang="en-US" altLang="ko-KR" sz="800" b="0" i="0" dirty="0">
                <a:effectLst/>
                <a:latin typeface="Inter"/>
              </a:rPr>
              <a:t>, </a:t>
            </a:r>
            <a:r>
              <a:rPr lang="ko-KR" altLang="en-US" sz="800" b="0" i="0" dirty="0">
                <a:effectLst/>
                <a:latin typeface="Inter"/>
              </a:rPr>
              <a:t>네트워크 양자화 및 표준 교육 워크플로를 포함한 기능을 통해 최첨단 모델을 프로덕션에 더 쉽게 가져올 수 있습니다</a:t>
            </a:r>
            <a:r>
              <a:rPr lang="en-US" altLang="ko-KR" sz="800" b="0" i="0" dirty="0">
                <a:effectLst/>
                <a:latin typeface="Inter"/>
              </a:rPr>
              <a:t>.</a:t>
            </a:r>
          </a:p>
          <a:p>
            <a:pPr algn="l"/>
            <a:endParaRPr lang="en-US" altLang="ko-KR" sz="800" b="0" i="0" dirty="0">
              <a:effectLst/>
              <a:latin typeface="Inter"/>
            </a:endParaRPr>
          </a:p>
          <a:p>
            <a:pPr algn="l"/>
            <a:r>
              <a:rPr lang="ko-KR" altLang="en-US" sz="800" b="1" i="0" dirty="0">
                <a:effectLst/>
                <a:latin typeface="Inter"/>
              </a:rPr>
              <a:t>속도</a:t>
            </a:r>
            <a:r>
              <a:rPr lang="en-US" altLang="ko-KR" sz="800" b="1" i="0" dirty="0">
                <a:effectLst/>
                <a:latin typeface="Inter"/>
              </a:rPr>
              <a:t>:</a:t>
            </a:r>
            <a:r>
              <a:rPr lang="ko-KR" altLang="en-US" sz="800" b="0" i="0" dirty="0">
                <a:effectLst/>
                <a:latin typeface="Inter"/>
              </a:rPr>
              <a:t> </a:t>
            </a:r>
            <a:r>
              <a:rPr lang="en-US" altLang="ko-KR" sz="800" b="0" i="0" dirty="0">
                <a:effectLst/>
                <a:latin typeface="Inter"/>
              </a:rPr>
              <a:t>Detectron2</a:t>
            </a:r>
            <a:r>
              <a:rPr lang="ko-KR" altLang="en-US" sz="800" b="0" i="0" dirty="0">
                <a:effectLst/>
                <a:latin typeface="Inter"/>
              </a:rPr>
              <a:t>의 전체 훈련 파이프라인이 </a:t>
            </a:r>
            <a:r>
              <a:rPr lang="en-US" altLang="ko-KR" sz="800" b="0" i="0" dirty="0">
                <a:effectLst/>
                <a:latin typeface="Inter"/>
              </a:rPr>
              <a:t>GPU</a:t>
            </a:r>
            <a:r>
              <a:rPr lang="ko-KR" altLang="en-US" sz="800" b="0" i="0" dirty="0">
                <a:effectLst/>
                <a:latin typeface="Inter"/>
              </a:rPr>
              <a:t>로 이동되어 </a:t>
            </a:r>
            <a:r>
              <a:rPr lang="en-US" altLang="ko-KR" sz="800" b="0" i="0" dirty="0">
                <a:effectLst/>
                <a:latin typeface="Inter"/>
              </a:rPr>
              <a:t>Detectron2</a:t>
            </a:r>
            <a:r>
              <a:rPr lang="ko-KR" altLang="en-US" sz="800" b="0" i="0" dirty="0">
                <a:effectLst/>
                <a:latin typeface="Inter"/>
              </a:rPr>
              <a:t>가 훨씬 빨라졌습니다</a:t>
            </a:r>
            <a:r>
              <a:rPr lang="en-US" altLang="ko-KR" sz="800" b="0" i="0" dirty="0">
                <a:effectLst/>
                <a:latin typeface="Inter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B6A7E3-3056-C18B-2E13-22DB69C52EF3}"/>
              </a:ext>
            </a:extLst>
          </p:cNvPr>
          <p:cNvSpPr txBox="1"/>
          <p:nvPr/>
        </p:nvSpPr>
        <p:spPr>
          <a:xfrm>
            <a:off x="0" y="6499954"/>
            <a:ext cx="843501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" dirty="0"/>
              <a:t>추가 정보 링크 입니다</a:t>
            </a:r>
            <a:r>
              <a:rPr lang="en-US" altLang="ko-KR" sz="500" dirty="0"/>
              <a:t>.</a:t>
            </a:r>
            <a:endParaRPr lang="ko-KR" altLang="en-US" sz="500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9B3A780-99FB-CF99-B1A7-F19F4C00BA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6405" y="5086437"/>
            <a:ext cx="2584919" cy="145607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E1B5453-90A1-BF55-6D0C-DA221BA32A0A}"/>
              </a:ext>
            </a:extLst>
          </p:cNvPr>
          <p:cNvSpPr txBox="1"/>
          <p:nvPr/>
        </p:nvSpPr>
        <p:spPr>
          <a:xfrm>
            <a:off x="9679367" y="6542515"/>
            <a:ext cx="89817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00" b="0" i="0" dirty="0">
                <a:effectLst/>
                <a:latin typeface="se-nanumgothic"/>
              </a:rPr>
              <a:t>Create </a:t>
            </a:r>
            <a:r>
              <a:rPr lang="en-US" altLang="ko-KR" sz="500" b="0" i="0">
                <a:effectLst/>
                <a:latin typeface="se-nanumgothic"/>
              </a:rPr>
              <a:t>Polygons</a:t>
            </a:r>
            <a:r>
              <a:rPr lang="ko-KR" altLang="en-US" sz="500" b="0" i="0" dirty="0">
                <a:effectLst/>
                <a:latin typeface="se-nanumgothic"/>
              </a:rPr>
              <a:t>방식 예시 </a:t>
            </a:r>
            <a:endParaRPr lang="ko-KR" altLang="en-US" sz="5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07BE3C-0FCD-B322-2275-8ABCB6930DE3}"/>
              </a:ext>
            </a:extLst>
          </p:cNvPr>
          <p:cNvSpPr txBox="1"/>
          <p:nvPr/>
        </p:nvSpPr>
        <p:spPr>
          <a:xfrm>
            <a:off x="9791661" y="4665828"/>
            <a:ext cx="47440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/>
              <a:t>추론 결과</a:t>
            </a:r>
            <a:endParaRPr lang="ko-KR" altLang="en-US" sz="5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C28F924-E461-0152-BC14-7FFF4753BC7B}"/>
              </a:ext>
            </a:extLst>
          </p:cNvPr>
          <p:cNvSpPr txBox="1"/>
          <p:nvPr/>
        </p:nvSpPr>
        <p:spPr>
          <a:xfrm>
            <a:off x="9610408" y="2013366"/>
            <a:ext cx="560080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/>
              <a:t>추가된 기술</a:t>
            </a:r>
            <a:endParaRPr lang="ko-KR" altLang="en-US" sz="500" dirty="0"/>
          </a:p>
        </p:txBody>
      </p:sp>
    </p:spTree>
    <p:extLst>
      <p:ext uri="{BB962C8B-B14F-4D97-AF65-F5344CB8AC3E}">
        <p14:creationId xmlns:p14="http://schemas.microsoft.com/office/powerpoint/2010/main" val="743980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656E2E-C1E2-587E-98F9-DBE7F42EB691}"/>
              </a:ext>
            </a:extLst>
          </p:cNvPr>
          <p:cNvSpPr txBox="1"/>
          <p:nvPr/>
        </p:nvSpPr>
        <p:spPr>
          <a:xfrm>
            <a:off x="258414" y="1473652"/>
            <a:ext cx="6096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800" b="0" i="0" dirty="0">
                <a:effectLst/>
                <a:latin typeface="Söhne"/>
              </a:rPr>
              <a:t>Detectron2 </a:t>
            </a:r>
            <a:r>
              <a:rPr lang="ko-KR" altLang="en-US" sz="800" b="0" i="0" dirty="0">
                <a:effectLst/>
                <a:latin typeface="Söhne"/>
              </a:rPr>
              <a:t>와 </a:t>
            </a:r>
            <a:r>
              <a:rPr lang="en-US" altLang="ko-KR" sz="800" b="0" i="0" dirty="0">
                <a:effectLst/>
                <a:latin typeface="Söhne"/>
              </a:rPr>
              <a:t>YOLOv5 </a:t>
            </a:r>
            <a:r>
              <a:rPr lang="ko-KR" altLang="en-US" sz="800" b="0" i="0" dirty="0">
                <a:effectLst/>
                <a:latin typeface="Söhne"/>
              </a:rPr>
              <a:t>속도 비교</a:t>
            </a:r>
            <a:endParaRPr lang="en-US" altLang="ko-KR" sz="800" b="0" i="0" dirty="0">
              <a:effectLst/>
              <a:latin typeface="Söhne"/>
            </a:endParaRPr>
          </a:p>
          <a:p>
            <a:pPr algn="l"/>
            <a:endParaRPr lang="en-US" altLang="ko-KR" sz="800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800" b="0" i="0" dirty="0">
                <a:effectLst/>
                <a:latin typeface="Söhne"/>
              </a:rPr>
              <a:t>Detectron2: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800" b="0" i="0" dirty="0">
                <a:effectLst/>
                <a:latin typeface="Söhne"/>
              </a:rPr>
              <a:t>Faster R-CNN </a:t>
            </a:r>
            <a:r>
              <a:rPr lang="ko-KR" altLang="en-US" sz="800" b="0" i="0" dirty="0">
                <a:effectLst/>
                <a:latin typeface="Söhne"/>
              </a:rPr>
              <a:t>모델 기준으로</a:t>
            </a:r>
            <a:r>
              <a:rPr lang="en-US" altLang="ko-KR" sz="800" b="0" i="0" dirty="0">
                <a:effectLst/>
                <a:latin typeface="Söhne"/>
              </a:rPr>
              <a:t>, </a:t>
            </a:r>
            <a:r>
              <a:rPr lang="ko-KR" altLang="en-US" sz="800" b="0" i="0" dirty="0">
                <a:effectLst/>
                <a:latin typeface="Söhne"/>
              </a:rPr>
              <a:t>일반적으로 </a:t>
            </a:r>
            <a:r>
              <a:rPr lang="en-US" altLang="ko-KR" sz="800" b="0" i="0" dirty="0">
                <a:effectLst/>
                <a:latin typeface="Söhne"/>
              </a:rPr>
              <a:t>20-30 FPS </a:t>
            </a:r>
            <a:r>
              <a:rPr lang="ko-KR" altLang="en-US" sz="800" b="0" i="0" dirty="0">
                <a:effectLst/>
                <a:latin typeface="Söhne"/>
              </a:rPr>
              <a:t>정도의 속도를 가질 수 있습니다</a:t>
            </a:r>
            <a:r>
              <a:rPr lang="en-US" altLang="ko-KR" sz="800" b="0" i="0" dirty="0">
                <a:effectLst/>
                <a:latin typeface="Söhne"/>
              </a:rPr>
              <a:t>. </a:t>
            </a:r>
            <a:r>
              <a:rPr lang="ko-KR" altLang="en-US" sz="800" b="0" i="0" dirty="0">
                <a:effectLst/>
                <a:latin typeface="Söhne"/>
              </a:rPr>
              <a:t>그러나 정확도가 높아 상대적으로 높은 계산 비용이 듭니다</a:t>
            </a:r>
            <a:r>
              <a:rPr lang="en-US" altLang="ko-KR" sz="800" b="0" i="0" dirty="0"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800" b="0" i="0" dirty="0">
                <a:effectLst/>
                <a:latin typeface="Söhne"/>
              </a:rPr>
              <a:t>YOLOv5: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800" b="0" i="0" dirty="0">
                <a:effectLst/>
                <a:latin typeface="Söhne"/>
              </a:rPr>
              <a:t>YOLOv5 </a:t>
            </a:r>
            <a:r>
              <a:rPr lang="ko-KR" altLang="en-US" sz="800" b="0" i="0" dirty="0">
                <a:effectLst/>
                <a:latin typeface="Söhne"/>
              </a:rPr>
              <a:t>모델은 상대적으로 가볍고 최적화되었기 때문에</a:t>
            </a:r>
            <a:r>
              <a:rPr lang="en-US" altLang="ko-KR" sz="800" b="0" i="0" dirty="0">
                <a:effectLst/>
                <a:latin typeface="Söhne"/>
              </a:rPr>
              <a:t>, </a:t>
            </a:r>
            <a:r>
              <a:rPr lang="ko-KR" altLang="en-US" sz="800" b="0" i="0" dirty="0">
                <a:effectLst/>
                <a:latin typeface="Söhne"/>
              </a:rPr>
              <a:t>일반적으로 </a:t>
            </a:r>
            <a:r>
              <a:rPr lang="en-US" altLang="ko-KR" sz="800" b="0" i="0" dirty="0">
                <a:effectLst/>
                <a:latin typeface="Söhne"/>
              </a:rPr>
              <a:t>60 FPS </a:t>
            </a:r>
            <a:r>
              <a:rPr lang="ko-KR" altLang="en-US" sz="800" b="0" i="0" dirty="0">
                <a:effectLst/>
                <a:latin typeface="Söhne"/>
              </a:rPr>
              <a:t>이상의 빠른 속도를 제공합니다</a:t>
            </a:r>
            <a:r>
              <a:rPr lang="en-US" altLang="ko-KR" sz="800" b="0" i="0" dirty="0">
                <a:effectLst/>
                <a:latin typeface="Söhne"/>
              </a:rPr>
              <a:t>. </a:t>
            </a:r>
            <a:r>
              <a:rPr lang="ko-KR" altLang="en-US" sz="800" b="0" i="0" dirty="0">
                <a:effectLst/>
                <a:latin typeface="Söhne"/>
              </a:rPr>
              <a:t>이는 높은 프레임 속도로 실시간 객체 감지가 가능하다는 것을 의미합니다</a:t>
            </a:r>
            <a:r>
              <a:rPr lang="en-US" altLang="ko-KR" sz="800" b="0" i="0" dirty="0">
                <a:effectLst/>
                <a:latin typeface="Söhne"/>
              </a:rPr>
              <a:t>.</a:t>
            </a:r>
          </a:p>
        </p:txBody>
      </p:sp>
      <p:sp>
        <p:nvSpPr>
          <p:cNvPr id="3" name="화살표: 오각형 2">
            <a:extLst>
              <a:ext uri="{FF2B5EF4-FFF2-40B4-BE49-F238E27FC236}">
                <a16:creationId xmlns:a16="http://schemas.microsoft.com/office/drawing/2014/main" id="{F5A83C3F-AE0E-2A12-74C9-91A7F498EF32}"/>
              </a:ext>
            </a:extLst>
          </p:cNvPr>
          <p:cNvSpPr/>
          <p:nvPr/>
        </p:nvSpPr>
        <p:spPr>
          <a:xfrm>
            <a:off x="1" y="-2702"/>
            <a:ext cx="2616978" cy="423427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i="0" strike="noStrike" dirty="0">
                <a:solidFill>
                  <a:schemeClr val="tx1"/>
                </a:solidFill>
                <a:effectLst/>
                <a:latin typeface="+mj-lt"/>
              </a:rPr>
              <a:t>Detectron2 </a:t>
            </a:r>
            <a:r>
              <a:rPr lang="en-US" altLang="ko-KR" dirty="0">
                <a:solidFill>
                  <a:schemeClr val="tx1"/>
                </a:solidFill>
                <a:latin typeface="+mj-lt"/>
              </a:rPr>
              <a:t>VS</a:t>
            </a:r>
            <a:r>
              <a:rPr lang="ko-KR" alt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+mj-lt"/>
              </a:rPr>
              <a:t>yolov5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E15972-C192-7801-DF6C-E30BB2757706}"/>
              </a:ext>
            </a:extLst>
          </p:cNvPr>
          <p:cNvSpPr txBox="1"/>
          <p:nvPr/>
        </p:nvSpPr>
        <p:spPr>
          <a:xfrm>
            <a:off x="258414" y="2793996"/>
            <a:ext cx="610288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b="0" i="0" dirty="0">
                <a:effectLst/>
                <a:latin typeface="Söhne"/>
              </a:rPr>
              <a:t>Detectron2 </a:t>
            </a:r>
            <a:r>
              <a:rPr lang="ko-KR" altLang="en-US" sz="800" b="0" i="0" dirty="0">
                <a:effectLst/>
                <a:latin typeface="Söhne"/>
              </a:rPr>
              <a:t>와 </a:t>
            </a:r>
            <a:r>
              <a:rPr lang="en-US" altLang="ko-KR" sz="800" b="0" i="0" dirty="0">
                <a:effectLst/>
                <a:latin typeface="Söhne"/>
              </a:rPr>
              <a:t>YOLOv5 </a:t>
            </a:r>
            <a:r>
              <a:rPr lang="ko-KR" altLang="en-US" sz="800" b="0" i="0" dirty="0">
                <a:effectLst/>
                <a:latin typeface="Söhne"/>
              </a:rPr>
              <a:t>정확도 비교</a:t>
            </a:r>
            <a:endParaRPr lang="en-US" altLang="ko-KR" sz="800" b="0" i="0" dirty="0">
              <a:effectLst/>
              <a:latin typeface="Söhne"/>
            </a:endParaRPr>
          </a:p>
          <a:p>
            <a:pPr algn="l"/>
            <a:endParaRPr lang="en-US" altLang="ko-KR" sz="800" b="1" i="0" dirty="0">
              <a:effectLst/>
              <a:latin typeface="Söhne"/>
            </a:endParaRPr>
          </a:p>
          <a:p>
            <a:pPr algn="l"/>
            <a:r>
              <a:rPr lang="en-US" altLang="ko-KR" sz="800" b="1" i="0" dirty="0">
                <a:effectLst/>
                <a:latin typeface="Söhne"/>
              </a:rPr>
              <a:t>Detectron2</a:t>
            </a:r>
            <a:r>
              <a:rPr lang="en-US" altLang="ko-KR" sz="800" b="0" i="0" dirty="0">
                <a:effectLst/>
                <a:latin typeface="Söhne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800" b="0" i="0" dirty="0">
                <a:effectLst/>
                <a:latin typeface="Söhne"/>
              </a:rPr>
              <a:t> Detectron2</a:t>
            </a:r>
            <a:r>
              <a:rPr lang="ko-KR" altLang="en-US" sz="800" b="0" i="0" dirty="0">
                <a:effectLst/>
                <a:latin typeface="Söhne"/>
              </a:rPr>
              <a:t>는 다양한 모델을 제공하며</a:t>
            </a:r>
            <a:r>
              <a:rPr lang="en-US" altLang="ko-KR" sz="800" b="0" i="0" dirty="0">
                <a:effectLst/>
                <a:latin typeface="Söhne"/>
              </a:rPr>
              <a:t>, Faster R-CNN, Mask R-CNN, </a:t>
            </a:r>
            <a:r>
              <a:rPr lang="en-US" altLang="ko-KR" sz="800" b="0" i="0" dirty="0" err="1">
                <a:effectLst/>
                <a:latin typeface="Söhne"/>
              </a:rPr>
              <a:t>RetinaNet</a:t>
            </a:r>
            <a:r>
              <a:rPr lang="en-US" altLang="ko-KR" sz="800" b="0" i="0" dirty="0">
                <a:effectLst/>
                <a:latin typeface="Söhne"/>
              </a:rPr>
              <a:t> </a:t>
            </a:r>
            <a:r>
              <a:rPr lang="ko-KR" altLang="en-US" sz="800" b="0" i="0" dirty="0">
                <a:effectLst/>
                <a:latin typeface="Söhne"/>
              </a:rPr>
              <a:t>등이 있습니다</a:t>
            </a:r>
            <a:r>
              <a:rPr lang="en-US" altLang="ko-KR" sz="800" b="0" i="0" dirty="0"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800" b="0" i="0" dirty="0">
                <a:effectLst/>
                <a:latin typeface="Söhne"/>
              </a:rPr>
              <a:t> 높은 정확도를 제공하지만</a:t>
            </a:r>
            <a:r>
              <a:rPr lang="en-US" altLang="ko-KR" sz="800" b="0" i="0" dirty="0">
                <a:effectLst/>
                <a:latin typeface="Söhne"/>
              </a:rPr>
              <a:t>, </a:t>
            </a:r>
            <a:r>
              <a:rPr lang="ko-KR" altLang="en-US" sz="800" b="0" i="0" dirty="0">
                <a:effectLst/>
                <a:latin typeface="Söhne"/>
              </a:rPr>
              <a:t>비교적 높은 계산 비용이 들기 때문에 보다 강력한 하드웨어나 시간이 필요할 수 있습니다</a:t>
            </a:r>
            <a:r>
              <a:rPr lang="en-US" altLang="ko-KR" sz="800" b="0" i="0" dirty="0"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800" b="0" i="0" dirty="0">
                <a:effectLst/>
                <a:latin typeface="Söhne"/>
              </a:rPr>
              <a:t> COCO </a:t>
            </a:r>
            <a:r>
              <a:rPr lang="ko-KR" altLang="en-US" sz="800" b="0" i="0" dirty="0">
                <a:effectLst/>
                <a:latin typeface="Söhne"/>
              </a:rPr>
              <a:t>데이터셋에서 </a:t>
            </a:r>
            <a:r>
              <a:rPr lang="en-US" altLang="ko-KR" sz="800" b="0" i="0" dirty="0">
                <a:effectLst/>
                <a:latin typeface="Söhne"/>
              </a:rPr>
              <a:t>Faster R-CNN</a:t>
            </a:r>
            <a:r>
              <a:rPr lang="ko-KR" altLang="en-US" sz="800" b="0" i="0" dirty="0">
                <a:effectLst/>
                <a:latin typeface="Söhne"/>
              </a:rPr>
              <a:t>의 </a:t>
            </a:r>
            <a:r>
              <a:rPr lang="en-US" altLang="ko-KR" sz="800" b="0" i="0" dirty="0" err="1">
                <a:effectLst/>
                <a:latin typeface="Söhne"/>
              </a:rPr>
              <a:t>mAP</a:t>
            </a:r>
            <a:r>
              <a:rPr lang="en-US" altLang="ko-KR" sz="800" b="0" i="0" dirty="0">
                <a:effectLst/>
                <a:latin typeface="Söhne"/>
              </a:rPr>
              <a:t>(</a:t>
            </a:r>
            <a:r>
              <a:rPr lang="ko-KR" altLang="en-US" sz="800" b="0" i="0" dirty="0">
                <a:effectLst/>
                <a:latin typeface="Söhne"/>
              </a:rPr>
              <a:t>평균 정밀도</a:t>
            </a:r>
            <a:r>
              <a:rPr lang="en-US" altLang="ko-KR" sz="800" b="0" i="0" dirty="0">
                <a:effectLst/>
                <a:latin typeface="Söhne"/>
              </a:rPr>
              <a:t>)</a:t>
            </a:r>
            <a:r>
              <a:rPr lang="ko-KR" altLang="en-US" sz="800" b="0" i="0" dirty="0">
                <a:effectLst/>
                <a:latin typeface="Söhne"/>
              </a:rPr>
              <a:t>는 </a:t>
            </a:r>
            <a:r>
              <a:rPr lang="en-US" altLang="ko-KR" sz="800" b="0" i="0" dirty="0">
                <a:effectLst/>
                <a:latin typeface="Söhne"/>
              </a:rPr>
              <a:t>40% </a:t>
            </a:r>
            <a:r>
              <a:rPr lang="ko-KR" altLang="en-US" sz="800" b="0" i="0" dirty="0">
                <a:effectLst/>
                <a:latin typeface="Söhne"/>
              </a:rPr>
              <a:t>이상일 수 있습니다</a:t>
            </a:r>
            <a:r>
              <a:rPr lang="en-US" altLang="ko-KR" sz="800" b="0" i="0" dirty="0">
                <a:effectLst/>
                <a:latin typeface="Söhne"/>
              </a:rPr>
              <a:t>.</a:t>
            </a:r>
          </a:p>
          <a:p>
            <a:pPr algn="l"/>
            <a:endParaRPr lang="en-US" altLang="ko-KR" sz="800" b="0" i="0" dirty="0">
              <a:effectLst/>
              <a:latin typeface="Söhne"/>
            </a:endParaRPr>
          </a:p>
          <a:p>
            <a:pPr algn="l"/>
            <a:r>
              <a:rPr lang="en-US" altLang="ko-KR" sz="800" b="1" i="0" dirty="0">
                <a:effectLst/>
                <a:latin typeface="Söhne"/>
              </a:rPr>
              <a:t>YOLOv5</a:t>
            </a:r>
            <a:r>
              <a:rPr lang="en-US" altLang="ko-KR" sz="800" b="0" i="0" dirty="0">
                <a:effectLst/>
                <a:latin typeface="Söhne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800" b="0" i="0" dirty="0">
                <a:effectLst/>
                <a:latin typeface="Söhne"/>
              </a:rPr>
              <a:t> YOLOv5</a:t>
            </a:r>
            <a:r>
              <a:rPr lang="ko-KR" altLang="en-US" sz="800" b="0" i="0" dirty="0">
                <a:effectLst/>
                <a:latin typeface="Söhne"/>
              </a:rPr>
              <a:t>는 </a:t>
            </a:r>
            <a:r>
              <a:rPr lang="ko-KR" altLang="en-US" sz="800" b="0" i="0" dirty="0" err="1">
                <a:effectLst/>
                <a:latin typeface="Söhne"/>
              </a:rPr>
              <a:t>경량화된</a:t>
            </a:r>
            <a:r>
              <a:rPr lang="ko-KR" altLang="en-US" sz="800" b="0" i="0" dirty="0">
                <a:effectLst/>
                <a:latin typeface="Söhne"/>
              </a:rPr>
              <a:t> 디자인을 가지고 있어 모델 크기가 작고 상대적으로 빠른 속도를 가집니다</a:t>
            </a:r>
            <a:r>
              <a:rPr lang="en-US" altLang="ko-KR" sz="800" b="0" i="0" dirty="0"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800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altLang="ko-KR" sz="800" b="0" i="0" dirty="0">
                <a:effectLst/>
                <a:latin typeface="Söhne"/>
              </a:rPr>
              <a:t>COCO </a:t>
            </a:r>
            <a:r>
              <a:rPr lang="ko-KR" altLang="en-US" sz="800" b="0" i="0" dirty="0">
                <a:effectLst/>
                <a:latin typeface="Söhne"/>
              </a:rPr>
              <a:t>데이터셋에서 </a:t>
            </a:r>
            <a:r>
              <a:rPr lang="en-US" altLang="ko-KR" sz="800" b="0" i="0" dirty="0">
                <a:effectLst/>
                <a:latin typeface="Söhne"/>
              </a:rPr>
              <a:t>YOLOv5x</a:t>
            </a:r>
            <a:r>
              <a:rPr lang="ko-KR" altLang="en-US" sz="800" b="0" i="0" dirty="0">
                <a:effectLst/>
                <a:latin typeface="Söhne"/>
              </a:rPr>
              <a:t>의 </a:t>
            </a:r>
            <a:r>
              <a:rPr lang="en-US" altLang="ko-KR" sz="800" b="0" i="0" dirty="0" err="1">
                <a:effectLst/>
                <a:latin typeface="Söhne"/>
              </a:rPr>
              <a:t>mAP</a:t>
            </a:r>
            <a:r>
              <a:rPr lang="ko-KR" altLang="en-US" sz="800" b="0" i="0" dirty="0">
                <a:effectLst/>
                <a:latin typeface="Söhne"/>
              </a:rPr>
              <a:t>는 </a:t>
            </a:r>
            <a:r>
              <a:rPr lang="en-US" altLang="ko-KR" sz="800" b="0" i="0" dirty="0">
                <a:effectLst/>
                <a:latin typeface="Söhne"/>
              </a:rPr>
              <a:t>50% </a:t>
            </a:r>
            <a:r>
              <a:rPr lang="ko-KR" altLang="en-US" sz="800" b="0" i="0" dirty="0">
                <a:effectLst/>
                <a:latin typeface="Söhne"/>
              </a:rPr>
              <a:t>이상으로 예상됩니다</a:t>
            </a:r>
            <a:r>
              <a:rPr lang="en-US" altLang="ko-KR" sz="800" b="0" i="0" dirty="0">
                <a:effectLst/>
                <a:latin typeface="Söhne"/>
              </a:rPr>
              <a:t>.</a:t>
            </a:r>
            <a:endParaRPr lang="en-US" altLang="ko-KR" sz="800" dirty="0">
              <a:latin typeface="Söhn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0CD5D5-2DFC-E52C-B48D-8D9A99E0DDBD}"/>
              </a:ext>
            </a:extLst>
          </p:cNvPr>
          <p:cNvSpPr txBox="1"/>
          <p:nvPr/>
        </p:nvSpPr>
        <p:spPr>
          <a:xfrm>
            <a:off x="80117" y="6060342"/>
            <a:ext cx="61812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dirty="0">
                <a:latin typeface="Söhne"/>
              </a:rPr>
              <a:t>※ </a:t>
            </a:r>
            <a:r>
              <a:rPr lang="ko-KR" altLang="en-US" sz="800" b="0" i="0" dirty="0">
                <a:effectLst/>
                <a:latin typeface="Söhne"/>
              </a:rPr>
              <a:t>정확도는 매우 구체적인 상황과 사용된 모델 및 데이터에 따라 크게 다르므로</a:t>
            </a:r>
            <a:r>
              <a:rPr lang="en-US" altLang="ko-KR" sz="800" b="0" i="0" dirty="0">
                <a:effectLst/>
                <a:latin typeface="Söhne"/>
              </a:rPr>
              <a:t>, </a:t>
            </a:r>
            <a:r>
              <a:rPr lang="ko-KR" altLang="en-US" sz="800" b="0" i="0" dirty="0">
                <a:effectLst/>
                <a:latin typeface="Söhne"/>
              </a:rPr>
              <a:t>실제 응용에서는 자신의 데이터셋과 요구 사항에 맞게 실험하여 결과를 확인하는 것이 좋습니다</a:t>
            </a:r>
            <a:r>
              <a:rPr lang="en-US" altLang="ko-KR" sz="800" b="0" i="0" dirty="0">
                <a:effectLst/>
                <a:latin typeface="Söhne"/>
              </a:rPr>
              <a:t>. </a:t>
            </a:r>
            <a:r>
              <a:rPr lang="ko-KR" altLang="en-US" sz="800" b="0" i="0" dirty="0">
                <a:effectLst/>
                <a:latin typeface="Söhne"/>
              </a:rPr>
              <a:t>데이터 </a:t>
            </a:r>
            <a:r>
              <a:rPr lang="ko-KR" altLang="en-US" sz="800" b="0" i="0" dirty="0" err="1">
                <a:effectLst/>
                <a:latin typeface="Söhne"/>
              </a:rPr>
              <a:t>전처리</a:t>
            </a:r>
            <a:r>
              <a:rPr lang="en-US" altLang="ko-KR" sz="800" b="0" i="0" dirty="0">
                <a:effectLst/>
                <a:latin typeface="Söhne"/>
              </a:rPr>
              <a:t>, </a:t>
            </a:r>
            <a:r>
              <a:rPr lang="ko-KR" altLang="en-US" sz="800" b="0" i="0" dirty="0">
                <a:effectLst/>
                <a:latin typeface="Söhne"/>
              </a:rPr>
              <a:t>학습 스케줄</a:t>
            </a:r>
            <a:r>
              <a:rPr lang="en-US" altLang="ko-KR" sz="800" b="0" i="0" dirty="0">
                <a:effectLst/>
                <a:latin typeface="Söhne"/>
              </a:rPr>
              <a:t>, </a:t>
            </a:r>
            <a:r>
              <a:rPr lang="ko-KR" altLang="en-US" sz="800" b="0" i="0" dirty="0" err="1">
                <a:effectLst/>
                <a:latin typeface="Söhne"/>
              </a:rPr>
              <a:t>하이퍼파라미터</a:t>
            </a:r>
            <a:r>
              <a:rPr lang="ko-KR" altLang="en-US" sz="800" b="0" i="0" dirty="0">
                <a:effectLst/>
                <a:latin typeface="Söhne"/>
              </a:rPr>
              <a:t> 조정 등을 통해 정확도를 향상시킬 수 있습니다</a:t>
            </a:r>
            <a:endParaRPr lang="en-US" altLang="ko-KR" sz="800" b="0" i="0" dirty="0">
              <a:effectLst/>
              <a:latin typeface="Söhne"/>
            </a:endParaRPr>
          </a:p>
          <a:p>
            <a:endParaRPr lang="en-US" altLang="ko-KR" sz="800" b="0" i="0" dirty="0">
              <a:effectLst/>
              <a:latin typeface="Söhne"/>
            </a:endParaRPr>
          </a:p>
          <a:p>
            <a:r>
              <a:rPr lang="en-US" altLang="ko-KR" sz="800" dirty="0">
                <a:latin typeface="Söhne"/>
              </a:rPr>
              <a:t>※ </a:t>
            </a:r>
            <a:r>
              <a:rPr lang="ko-KR" altLang="en-US" sz="800" b="0" i="0" dirty="0">
                <a:effectLst/>
                <a:latin typeface="Söhne"/>
              </a:rPr>
              <a:t>두 모델의 비교는 정확도와 성능 사이의 트레이드오프를 고려해야 합니다</a:t>
            </a:r>
            <a:r>
              <a:rPr lang="en-US" altLang="ko-KR" sz="800" b="0" i="0" dirty="0">
                <a:effectLst/>
                <a:latin typeface="Söhne"/>
              </a:rPr>
              <a:t>. </a:t>
            </a:r>
            <a:r>
              <a:rPr lang="ko-KR" altLang="en-US" sz="800" b="0" i="0" dirty="0">
                <a:effectLst/>
                <a:latin typeface="Söhne"/>
              </a:rPr>
              <a:t>더 무거운 모델은 더 높은 정확도를 가질 수 있지만</a:t>
            </a:r>
            <a:r>
              <a:rPr lang="en-US" altLang="ko-KR" sz="800" b="0" i="0" dirty="0">
                <a:effectLst/>
                <a:latin typeface="Söhne"/>
              </a:rPr>
              <a:t>, </a:t>
            </a:r>
            <a:r>
              <a:rPr lang="ko-KR" altLang="en-US" sz="800" b="0" i="0" dirty="0">
                <a:effectLst/>
                <a:latin typeface="Söhne"/>
              </a:rPr>
              <a:t>동시에 더 높은 계산 비용과 처리 시간을 요구할 수 있습니다</a:t>
            </a:r>
            <a:r>
              <a:rPr lang="en-US" altLang="ko-KR" sz="800" b="0" i="0" dirty="0">
                <a:effectLst/>
                <a:latin typeface="Söhne"/>
              </a:rPr>
              <a:t>. </a:t>
            </a:r>
            <a:r>
              <a:rPr lang="ko-KR" altLang="en-US" sz="800" b="0" i="0" dirty="0">
                <a:effectLst/>
                <a:latin typeface="Söhne"/>
              </a:rPr>
              <a:t>따라서 사용 사례와 하드웨어 리소스에 맞게 모델을 선택하는 것이 중요합니다</a:t>
            </a:r>
            <a:r>
              <a:rPr lang="en-US" altLang="ko-KR" sz="800" b="0" i="0" dirty="0">
                <a:effectLst/>
                <a:latin typeface="Söhne"/>
              </a:rPr>
              <a:t>.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2427408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20389BE8-C2B4-0660-2D2F-846A0168C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2596" y="2398669"/>
            <a:ext cx="2086025" cy="1564519"/>
          </a:xfrm>
          <a:prstGeom prst="rect">
            <a:avLst/>
          </a:prstGeom>
        </p:spPr>
      </p:pic>
      <p:pic>
        <p:nvPicPr>
          <p:cNvPr id="13" name="그림 12" descr="텍스트, 케이스이(가) 표시된 사진&#10;&#10;자동 생성된 설명">
            <a:extLst>
              <a:ext uri="{FF2B5EF4-FFF2-40B4-BE49-F238E27FC236}">
                <a16:creationId xmlns:a16="http://schemas.microsoft.com/office/drawing/2014/main" id="{6A09EF43-FAA8-1ECE-4E7C-CA934F6A9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422" y="2134353"/>
            <a:ext cx="1180909" cy="2086025"/>
          </a:xfrm>
          <a:prstGeom prst="rect">
            <a:avLst/>
          </a:prstGeom>
        </p:spPr>
      </p:pic>
      <p:sp>
        <p:nvSpPr>
          <p:cNvPr id="16" name="화살표: 갈매기형 수장 15">
            <a:extLst>
              <a:ext uri="{FF2B5EF4-FFF2-40B4-BE49-F238E27FC236}">
                <a16:creationId xmlns:a16="http://schemas.microsoft.com/office/drawing/2014/main" id="{7ADA00B2-AC60-28C4-745B-DC243CF87AA3}"/>
              </a:ext>
            </a:extLst>
          </p:cNvPr>
          <p:cNvSpPr/>
          <p:nvPr/>
        </p:nvSpPr>
        <p:spPr>
          <a:xfrm>
            <a:off x="2234681" y="2890876"/>
            <a:ext cx="256729" cy="385602"/>
          </a:xfrm>
          <a:prstGeom prst="chevron">
            <a:avLst/>
          </a:prstGeom>
          <a:solidFill>
            <a:schemeClr val="accent5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화살표: 갈매기형 수장 16">
            <a:extLst>
              <a:ext uri="{FF2B5EF4-FFF2-40B4-BE49-F238E27FC236}">
                <a16:creationId xmlns:a16="http://schemas.microsoft.com/office/drawing/2014/main" id="{BBC628D2-3458-5C43-AF1C-76A63AD09632}"/>
              </a:ext>
            </a:extLst>
          </p:cNvPr>
          <p:cNvSpPr/>
          <p:nvPr/>
        </p:nvSpPr>
        <p:spPr>
          <a:xfrm>
            <a:off x="4782456" y="2890876"/>
            <a:ext cx="247774" cy="385602"/>
          </a:xfrm>
          <a:prstGeom prst="chevron">
            <a:avLst/>
          </a:prstGeom>
          <a:solidFill>
            <a:schemeClr val="accent5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1BC482-2C0F-8BBF-7992-945710EF4DF2}"/>
              </a:ext>
            </a:extLst>
          </p:cNvPr>
          <p:cNvSpPr txBox="1"/>
          <p:nvPr/>
        </p:nvSpPr>
        <p:spPr>
          <a:xfrm>
            <a:off x="571722" y="4247488"/>
            <a:ext cx="987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원본 데이터</a:t>
            </a:r>
          </a:p>
        </p:txBody>
      </p:sp>
      <p:sp>
        <p:nvSpPr>
          <p:cNvPr id="19" name="화살표: 오각형 18">
            <a:extLst>
              <a:ext uri="{FF2B5EF4-FFF2-40B4-BE49-F238E27FC236}">
                <a16:creationId xmlns:a16="http://schemas.microsoft.com/office/drawing/2014/main" id="{09ABFE5C-1270-3CF2-7323-460F132560DD}"/>
              </a:ext>
            </a:extLst>
          </p:cNvPr>
          <p:cNvSpPr/>
          <p:nvPr/>
        </p:nvSpPr>
        <p:spPr>
          <a:xfrm>
            <a:off x="0" y="-2702"/>
            <a:ext cx="4469363" cy="61582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이미지 가공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03E43C-CA5B-828C-4958-6EA947619EA9}"/>
              </a:ext>
            </a:extLst>
          </p:cNvPr>
          <p:cNvSpPr txBox="1"/>
          <p:nvPr/>
        </p:nvSpPr>
        <p:spPr>
          <a:xfrm>
            <a:off x="3068735" y="4243924"/>
            <a:ext cx="12602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1</a:t>
            </a:r>
            <a:r>
              <a:rPr lang="ko-KR" altLang="en-US" sz="1200" dirty="0"/>
              <a:t>차 이미지 가공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AADF0E-CBDD-2D57-553A-EDFAC1A8A9C0}"/>
              </a:ext>
            </a:extLst>
          </p:cNvPr>
          <p:cNvSpPr txBox="1"/>
          <p:nvPr/>
        </p:nvSpPr>
        <p:spPr>
          <a:xfrm>
            <a:off x="5510198" y="4257983"/>
            <a:ext cx="1301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</a:t>
            </a:r>
            <a:r>
              <a:rPr lang="ko-KR" altLang="en-US" sz="1200" dirty="0"/>
              <a:t>차 이미지 가공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7C4D2E-3694-8CF8-EB15-068ECB6BFCB5}"/>
              </a:ext>
            </a:extLst>
          </p:cNvPr>
          <p:cNvSpPr txBox="1"/>
          <p:nvPr/>
        </p:nvSpPr>
        <p:spPr>
          <a:xfrm>
            <a:off x="7274561" y="2134353"/>
            <a:ext cx="391164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2</a:t>
            </a:r>
            <a:r>
              <a:rPr lang="ko-KR" altLang="en-US" sz="1000" dirty="0"/>
              <a:t>차 이미지 가공에 사용된 </a:t>
            </a:r>
            <a:r>
              <a:rPr lang="en-US" altLang="ko-KR" sz="1000" dirty="0"/>
              <a:t>code</a:t>
            </a:r>
          </a:p>
          <a:p>
            <a:endParaRPr lang="en-US" altLang="ko-KR" sz="1000" dirty="0"/>
          </a:p>
          <a:p>
            <a:r>
              <a:rPr lang="en-US" altLang="ko-KR" sz="1000" dirty="0"/>
              <a:t># </a:t>
            </a:r>
            <a:r>
              <a:rPr lang="ko-KR" altLang="en-US" sz="1000" dirty="0"/>
              <a:t>변경할 이미지 </a:t>
            </a:r>
            <a:r>
              <a:rPr lang="en-US" altLang="ko-KR" sz="1000" dirty="0"/>
              <a:t>GRAYSCALE </a:t>
            </a:r>
            <a:r>
              <a:rPr lang="ko-KR" altLang="en-US" sz="1000" dirty="0"/>
              <a:t>불러온다</a:t>
            </a:r>
            <a:r>
              <a:rPr lang="en-US" altLang="ko-KR" sz="1000" dirty="0"/>
              <a:t>.</a:t>
            </a:r>
          </a:p>
          <a:p>
            <a:r>
              <a:rPr lang="en-US" altLang="ko-KR" sz="1000" dirty="0" err="1"/>
              <a:t>Img</a:t>
            </a:r>
            <a:r>
              <a:rPr lang="en-US" altLang="ko-KR" sz="1000" dirty="0"/>
              <a:t> = cv2.imread(“{</a:t>
            </a:r>
            <a:r>
              <a:rPr lang="ko-KR" altLang="en-US" sz="1000" dirty="0"/>
              <a:t>이미지 경로</a:t>
            </a:r>
            <a:r>
              <a:rPr lang="en-US" altLang="ko-KR" sz="1000" dirty="0"/>
              <a:t>}.jpg＂,cv2.IMREAD_GRAYSCALE)</a:t>
            </a:r>
          </a:p>
          <a:p>
            <a:endParaRPr lang="en-US" altLang="ko-KR" sz="1000" dirty="0"/>
          </a:p>
          <a:p>
            <a:r>
              <a:rPr lang="en-US" altLang="ko-KR" sz="1000" dirty="0"/>
              <a:t># cv2</a:t>
            </a:r>
            <a:r>
              <a:rPr lang="ko-KR" altLang="en-US" sz="1000" dirty="0"/>
              <a:t>에서 제공하는 변형 코드 사용</a:t>
            </a:r>
            <a:endParaRPr lang="en-US" altLang="ko-KR" sz="1000" dirty="0"/>
          </a:p>
          <a:p>
            <a:r>
              <a:rPr lang="en-US" altLang="ko-KR" sz="1000" dirty="0"/>
              <a:t>der = cv2.applyColorMap(img,cv2.COLORMAP_RAINBOW)</a:t>
            </a:r>
          </a:p>
          <a:p>
            <a:endParaRPr lang="en-US" altLang="ko-KR" sz="1000" dirty="0"/>
          </a:p>
          <a:p>
            <a:r>
              <a:rPr lang="en-US" altLang="ko-KR" sz="1000" dirty="0"/>
              <a:t># </a:t>
            </a:r>
            <a:r>
              <a:rPr lang="ko-KR" altLang="en-US" sz="1000" dirty="0"/>
              <a:t>이미지 저장</a:t>
            </a:r>
            <a:endParaRPr lang="en-US" altLang="ko-KR" sz="1000" dirty="0"/>
          </a:p>
          <a:p>
            <a:r>
              <a:rPr lang="en-US" altLang="ko-KR" sz="1000" dirty="0"/>
              <a:t>cv2.imwrite(“{</a:t>
            </a:r>
            <a:r>
              <a:rPr lang="ko-KR" altLang="en-US" sz="1000" dirty="0"/>
              <a:t>이미지 경로</a:t>
            </a:r>
            <a:r>
              <a:rPr lang="en-US" altLang="ko-KR" sz="1000" dirty="0"/>
              <a:t>}.jpg",der)</a:t>
            </a:r>
            <a:endParaRPr lang="ko-KR" altLang="en-US" sz="1000" dirty="0"/>
          </a:p>
        </p:txBody>
      </p:sp>
      <p:pic>
        <p:nvPicPr>
          <p:cNvPr id="7" name="그림 6" descr="오렌지, 다채로움, 아동 미술, 스크린샷이(가) 표시된 사진&#10;&#10;자동 생성된 설명">
            <a:extLst>
              <a:ext uri="{FF2B5EF4-FFF2-40B4-BE49-F238E27FC236}">
                <a16:creationId xmlns:a16="http://schemas.microsoft.com/office/drawing/2014/main" id="{16008933-B4A4-05B8-B4C4-25C523A1A1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842" y="2134353"/>
            <a:ext cx="1096707" cy="211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814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화살표: 오각형 18">
            <a:extLst>
              <a:ext uri="{FF2B5EF4-FFF2-40B4-BE49-F238E27FC236}">
                <a16:creationId xmlns:a16="http://schemas.microsoft.com/office/drawing/2014/main" id="{09ABFE5C-1270-3CF2-7323-460F132560DD}"/>
              </a:ext>
            </a:extLst>
          </p:cNvPr>
          <p:cNvSpPr/>
          <p:nvPr/>
        </p:nvSpPr>
        <p:spPr>
          <a:xfrm>
            <a:off x="0" y="-2702"/>
            <a:ext cx="4469363" cy="61582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Label </a:t>
            </a:r>
            <a:r>
              <a:rPr lang="ko-KR" altLang="en-US" dirty="0">
                <a:solidFill>
                  <a:schemeClr val="tx1"/>
                </a:solidFill>
              </a:rPr>
              <a:t>작업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D6034CB-1DAF-B8F1-85B5-B031CA691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783" y="888286"/>
            <a:ext cx="2676201" cy="1672626"/>
          </a:xfrm>
          <a:prstGeom prst="rect">
            <a:avLst/>
          </a:prstGeom>
        </p:spPr>
      </p:pic>
      <p:sp>
        <p:nvSpPr>
          <p:cNvPr id="22" name="화살표: 갈매기형 수장 21">
            <a:extLst>
              <a:ext uri="{FF2B5EF4-FFF2-40B4-BE49-F238E27FC236}">
                <a16:creationId xmlns:a16="http://schemas.microsoft.com/office/drawing/2014/main" id="{EAD6FDDA-B3A6-6942-9CAC-E906AB3C3E10}"/>
              </a:ext>
            </a:extLst>
          </p:cNvPr>
          <p:cNvSpPr/>
          <p:nvPr/>
        </p:nvSpPr>
        <p:spPr>
          <a:xfrm rot="1095614">
            <a:off x="3448371" y="1622454"/>
            <a:ext cx="475861" cy="615820"/>
          </a:xfrm>
          <a:prstGeom prst="chevron">
            <a:avLst/>
          </a:prstGeom>
          <a:solidFill>
            <a:schemeClr val="accent5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C7FE47-B2C2-B602-E2B7-378F3D3F7BB8}"/>
              </a:ext>
            </a:extLst>
          </p:cNvPr>
          <p:cNvSpPr txBox="1"/>
          <p:nvPr/>
        </p:nvSpPr>
        <p:spPr>
          <a:xfrm>
            <a:off x="89273" y="2626788"/>
            <a:ext cx="3281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 err="1"/>
              <a:t>labelimg</a:t>
            </a:r>
            <a:r>
              <a:rPr lang="en-US" altLang="ko-KR" sz="1200" dirty="0"/>
              <a:t> </a:t>
            </a:r>
            <a:r>
              <a:rPr lang="ko-KR" altLang="en-US" sz="1200" dirty="0"/>
              <a:t>프로그램을 이용하여 </a:t>
            </a:r>
            <a:r>
              <a:rPr lang="en-US" altLang="ko-KR" sz="1200" dirty="0"/>
              <a:t>box label</a:t>
            </a:r>
            <a:r>
              <a:rPr lang="ko-KR" altLang="en-US" sz="1200" dirty="0"/>
              <a:t>작업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672A05-BBD7-C034-2612-840851EA36C7}"/>
              </a:ext>
            </a:extLst>
          </p:cNvPr>
          <p:cNvSpPr txBox="1"/>
          <p:nvPr/>
        </p:nvSpPr>
        <p:spPr>
          <a:xfrm>
            <a:off x="6704284" y="1653365"/>
            <a:ext cx="27581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Label</a:t>
            </a:r>
            <a:r>
              <a:rPr lang="ko-KR" altLang="en-US" sz="1200" dirty="0"/>
              <a:t> 작업 후 이미지</a:t>
            </a:r>
            <a:r>
              <a:rPr lang="en-US" altLang="ko-KR" sz="1200" dirty="0"/>
              <a:t>/txt </a:t>
            </a:r>
            <a:r>
              <a:rPr lang="ko-KR" altLang="en-US" sz="1200" dirty="0"/>
              <a:t>파일로 저장</a:t>
            </a:r>
            <a:endParaRPr lang="en-US" altLang="ko-KR" sz="1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7DCAC47-C087-156E-B5D2-7256435FB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234" y="1930364"/>
            <a:ext cx="6858983" cy="37446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12955F-1A3A-C872-2A2A-2CD0E3A9224F}"/>
              </a:ext>
            </a:extLst>
          </p:cNvPr>
          <p:cNvSpPr txBox="1"/>
          <p:nvPr/>
        </p:nvSpPr>
        <p:spPr>
          <a:xfrm>
            <a:off x="10989412" y="122182"/>
            <a:ext cx="1047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Classes </a:t>
            </a:r>
            <a:r>
              <a:rPr lang="ko-KR" altLang="en-US" sz="1200" dirty="0"/>
              <a:t>정보</a:t>
            </a:r>
            <a:endParaRPr lang="en-US" altLang="ko-KR" sz="1200" dirty="0"/>
          </a:p>
          <a:p>
            <a:r>
              <a:rPr lang="en-US" altLang="ko-KR" sz="800" dirty="0"/>
              <a:t>- Crack : </a:t>
            </a:r>
            <a:r>
              <a:rPr lang="ko-KR" altLang="en-US" sz="800" dirty="0"/>
              <a:t>깨짐</a:t>
            </a:r>
            <a:endParaRPr lang="en-US" altLang="ko-KR" sz="800" dirty="0"/>
          </a:p>
          <a:p>
            <a:r>
              <a:rPr lang="en-US" altLang="ko-KR" sz="800" dirty="0"/>
              <a:t>- Scratch : </a:t>
            </a:r>
            <a:r>
              <a:rPr lang="ko-KR" altLang="en-US" sz="800" dirty="0"/>
              <a:t>긁힘</a:t>
            </a:r>
            <a:endParaRPr lang="en-US" altLang="ko-KR" sz="800" dirty="0"/>
          </a:p>
          <a:p>
            <a:r>
              <a:rPr lang="en-US" altLang="ko-KR" sz="800" dirty="0"/>
              <a:t>- </a:t>
            </a:r>
            <a:r>
              <a:rPr lang="en-US" altLang="ko-KR" sz="800" dirty="0" err="1"/>
              <a:t>Spk</a:t>
            </a:r>
            <a:r>
              <a:rPr lang="en-US" altLang="ko-KR" sz="800" dirty="0"/>
              <a:t>: </a:t>
            </a:r>
            <a:r>
              <a:rPr lang="ko-KR" altLang="en-US" sz="800" dirty="0"/>
              <a:t>스피커</a:t>
            </a:r>
            <a:endParaRPr lang="en-US" altLang="ko-KR" sz="800" dirty="0"/>
          </a:p>
        </p:txBody>
      </p:sp>
    </p:spTree>
    <p:extLst>
      <p:ext uri="{BB962C8B-B14F-4D97-AF65-F5344CB8AC3E}">
        <p14:creationId xmlns:p14="http://schemas.microsoft.com/office/powerpoint/2010/main" val="1181104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화살표: 오각형 18">
            <a:extLst>
              <a:ext uri="{FF2B5EF4-FFF2-40B4-BE49-F238E27FC236}">
                <a16:creationId xmlns:a16="http://schemas.microsoft.com/office/drawing/2014/main" id="{09ABFE5C-1270-3CF2-7323-460F132560DD}"/>
              </a:ext>
            </a:extLst>
          </p:cNvPr>
          <p:cNvSpPr/>
          <p:nvPr/>
        </p:nvSpPr>
        <p:spPr>
          <a:xfrm>
            <a:off x="0" y="-2702"/>
            <a:ext cx="4469363" cy="61582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Dataset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5DBFE63-2B97-A7F8-C380-562DFD40B36D}"/>
              </a:ext>
            </a:extLst>
          </p:cNvPr>
          <p:cNvSpPr/>
          <p:nvPr/>
        </p:nvSpPr>
        <p:spPr>
          <a:xfrm>
            <a:off x="377306" y="762000"/>
            <a:ext cx="1530612" cy="439396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colab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D79E3F7-6585-0327-D550-E8D53B9E383C}"/>
              </a:ext>
            </a:extLst>
          </p:cNvPr>
          <p:cNvSpPr/>
          <p:nvPr/>
        </p:nvSpPr>
        <p:spPr>
          <a:xfrm>
            <a:off x="1361689" y="1496668"/>
            <a:ext cx="1530612" cy="439396"/>
          </a:xfrm>
          <a:prstGeom prst="roundRect">
            <a:avLst/>
          </a:prstGeom>
          <a:solidFill>
            <a:schemeClr val="accent6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Data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460C407-D5E8-AE56-C256-D48D07337742}"/>
              </a:ext>
            </a:extLst>
          </p:cNvPr>
          <p:cNvSpPr/>
          <p:nvPr/>
        </p:nvSpPr>
        <p:spPr>
          <a:xfrm>
            <a:off x="1361689" y="5513729"/>
            <a:ext cx="1530612" cy="439396"/>
          </a:xfrm>
          <a:prstGeom prst="roundRect">
            <a:avLst/>
          </a:prstGeom>
          <a:solidFill>
            <a:schemeClr val="accent6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Yolov5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6FF994C-88D8-42CC-3076-54B2FD3D22AD}"/>
              </a:ext>
            </a:extLst>
          </p:cNvPr>
          <p:cNvSpPr/>
          <p:nvPr/>
        </p:nvSpPr>
        <p:spPr>
          <a:xfrm>
            <a:off x="2298444" y="2143531"/>
            <a:ext cx="1530612" cy="439396"/>
          </a:xfrm>
          <a:prstGeom prst="roundRect">
            <a:avLst/>
          </a:prstGeom>
          <a:solidFill>
            <a:schemeClr val="accent6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Images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ECFE3D0-C632-7AC9-BFBF-F84DB94DA996}"/>
              </a:ext>
            </a:extLst>
          </p:cNvPr>
          <p:cNvSpPr/>
          <p:nvPr/>
        </p:nvSpPr>
        <p:spPr>
          <a:xfrm>
            <a:off x="2298443" y="3847260"/>
            <a:ext cx="1530612" cy="439396"/>
          </a:xfrm>
          <a:prstGeom prst="roundRect">
            <a:avLst/>
          </a:prstGeom>
          <a:solidFill>
            <a:schemeClr val="accent6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labels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83EFAC0-B100-5280-9AD9-FF25BC81A44C}"/>
              </a:ext>
            </a:extLst>
          </p:cNvPr>
          <p:cNvSpPr/>
          <p:nvPr/>
        </p:nvSpPr>
        <p:spPr>
          <a:xfrm>
            <a:off x="3359024" y="2676718"/>
            <a:ext cx="1530612" cy="439396"/>
          </a:xfrm>
          <a:prstGeom prst="roundRect">
            <a:avLst/>
          </a:prstGeom>
          <a:solidFill>
            <a:schemeClr val="accent6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Train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85F61FD-2009-38F4-A43A-A083931C8479}"/>
              </a:ext>
            </a:extLst>
          </p:cNvPr>
          <p:cNvSpPr/>
          <p:nvPr/>
        </p:nvSpPr>
        <p:spPr>
          <a:xfrm>
            <a:off x="3359024" y="3206598"/>
            <a:ext cx="1530612" cy="439396"/>
          </a:xfrm>
          <a:prstGeom prst="roundRect">
            <a:avLst/>
          </a:prstGeom>
          <a:solidFill>
            <a:schemeClr val="accent6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Valid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260E6A5-9BBA-0B7F-DFCD-73A727F83DDE}"/>
              </a:ext>
            </a:extLst>
          </p:cNvPr>
          <p:cNvSpPr/>
          <p:nvPr/>
        </p:nvSpPr>
        <p:spPr>
          <a:xfrm>
            <a:off x="3359024" y="4413380"/>
            <a:ext cx="1530612" cy="439396"/>
          </a:xfrm>
          <a:prstGeom prst="roundRect">
            <a:avLst/>
          </a:prstGeom>
          <a:solidFill>
            <a:schemeClr val="accent6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Train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3F2DA00A-46B8-D455-346E-4C64D2547A1B}"/>
              </a:ext>
            </a:extLst>
          </p:cNvPr>
          <p:cNvSpPr/>
          <p:nvPr/>
        </p:nvSpPr>
        <p:spPr>
          <a:xfrm>
            <a:off x="3381768" y="4911167"/>
            <a:ext cx="1530612" cy="439396"/>
          </a:xfrm>
          <a:prstGeom prst="roundRect">
            <a:avLst/>
          </a:prstGeom>
          <a:solidFill>
            <a:schemeClr val="accent6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Valid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5A103806-D5DA-3AD9-F568-19980E02B061}"/>
              </a:ext>
            </a:extLst>
          </p:cNvPr>
          <p:cNvCxnSpPr>
            <a:stCxn id="2" idx="2"/>
            <a:endCxn id="9" idx="1"/>
          </p:cNvCxnSpPr>
          <p:nvPr/>
        </p:nvCxnSpPr>
        <p:spPr>
          <a:xfrm rot="16200000" flipH="1">
            <a:off x="994665" y="1349342"/>
            <a:ext cx="514970" cy="21907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B9BCE113-2DD3-BAA8-189E-D1FDFDC5C4FB}"/>
              </a:ext>
            </a:extLst>
          </p:cNvPr>
          <p:cNvCxnSpPr>
            <a:stCxn id="2" idx="2"/>
            <a:endCxn id="10" idx="1"/>
          </p:cNvCxnSpPr>
          <p:nvPr/>
        </p:nvCxnSpPr>
        <p:spPr>
          <a:xfrm rot="16200000" flipH="1">
            <a:off x="-1013865" y="3357872"/>
            <a:ext cx="4532031" cy="21907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CE0F12FE-AFF5-36AC-710E-79A68DC8D119}"/>
              </a:ext>
            </a:extLst>
          </p:cNvPr>
          <p:cNvCxnSpPr>
            <a:cxnSpLocks/>
            <a:stCxn id="9" idx="2"/>
            <a:endCxn id="11" idx="1"/>
          </p:cNvCxnSpPr>
          <p:nvPr/>
        </p:nvCxnSpPr>
        <p:spPr>
          <a:xfrm rot="16200000" flipH="1">
            <a:off x="1999137" y="2063921"/>
            <a:ext cx="427165" cy="17144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BF9D073B-48E0-85B2-F988-AD3E54B41A07}"/>
              </a:ext>
            </a:extLst>
          </p:cNvPr>
          <p:cNvCxnSpPr>
            <a:cxnSpLocks/>
            <a:stCxn id="9" idx="2"/>
            <a:endCxn id="12" idx="1"/>
          </p:cNvCxnSpPr>
          <p:nvPr/>
        </p:nvCxnSpPr>
        <p:spPr>
          <a:xfrm rot="16200000" flipH="1">
            <a:off x="1147272" y="2915787"/>
            <a:ext cx="2130894" cy="171448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6741FDB8-765C-E17A-22D6-A8C184FE14E6}"/>
              </a:ext>
            </a:extLst>
          </p:cNvPr>
          <p:cNvCxnSpPr>
            <a:stCxn id="11" idx="2"/>
            <a:endCxn id="13" idx="1"/>
          </p:cNvCxnSpPr>
          <p:nvPr/>
        </p:nvCxnSpPr>
        <p:spPr>
          <a:xfrm rot="16200000" flipH="1">
            <a:off x="3054643" y="2592034"/>
            <a:ext cx="313489" cy="29527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62FC62AF-7CE8-FE75-AF2C-F48F73628CC0}"/>
              </a:ext>
            </a:extLst>
          </p:cNvPr>
          <p:cNvCxnSpPr>
            <a:stCxn id="11" idx="2"/>
            <a:endCxn id="14" idx="1"/>
          </p:cNvCxnSpPr>
          <p:nvPr/>
        </p:nvCxnSpPr>
        <p:spPr>
          <a:xfrm rot="16200000" flipH="1">
            <a:off x="2789703" y="2856974"/>
            <a:ext cx="843369" cy="29527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8A2A53F8-AF79-4C8E-F781-213400832DD0}"/>
              </a:ext>
            </a:extLst>
          </p:cNvPr>
          <p:cNvCxnSpPr>
            <a:stCxn id="12" idx="2"/>
            <a:endCxn id="15" idx="1"/>
          </p:cNvCxnSpPr>
          <p:nvPr/>
        </p:nvCxnSpPr>
        <p:spPr>
          <a:xfrm rot="16200000" flipH="1">
            <a:off x="3038175" y="4312229"/>
            <a:ext cx="346422" cy="29527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F64D4B62-6E17-F964-B6BD-4B321E7E88A7}"/>
              </a:ext>
            </a:extLst>
          </p:cNvPr>
          <p:cNvCxnSpPr>
            <a:cxnSpLocks/>
            <a:stCxn id="12" idx="2"/>
            <a:endCxn id="16" idx="1"/>
          </p:cNvCxnSpPr>
          <p:nvPr/>
        </p:nvCxnSpPr>
        <p:spPr>
          <a:xfrm rot="16200000" flipH="1">
            <a:off x="2800654" y="4549750"/>
            <a:ext cx="844209" cy="31801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그림 41">
            <a:extLst>
              <a:ext uri="{FF2B5EF4-FFF2-40B4-BE49-F238E27FC236}">
                <a16:creationId xmlns:a16="http://schemas.microsoft.com/office/drawing/2014/main" id="{F4E46055-76CB-A3EF-430A-EA6CE0D1BC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824" b="77195"/>
          <a:stretch/>
        </p:blipFill>
        <p:spPr>
          <a:xfrm>
            <a:off x="6305546" y="2345617"/>
            <a:ext cx="5216273" cy="2113615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E0DBCAD-83C2-7B64-4D90-2BA9A96C9E21}"/>
              </a:ext>
            </a:extLst>
          </p:cNvPr>
          <p:cNvSpPr txBox="1"/>
          <p:nvPr/>
        </p:nvSpPr>
        <p:spPr>
          <a:xfrm>
            <a:off x="7809597" y="4400932"/>
            <a:ext cx="22081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/>
              <a:t>Data.yaml</a:t>
            </a:r>
            <a:r>
              <a:rPr lang="en-US" altLang="ko-KR" sz="1200" dirty="0"/>
              <a:t> </a:t>
            </a:r>
            <a:r>
              <a:rPr lang="ko-KR" altLang="en-US" sz="1200" dirty="0"/>
              <a:t>제작</a:t>
            </a:r>
            <a:endParaRPr lang="en-US" altLang="ko-KR" sz="1200" dirty="0"/>
          </a:p>
          <a:p>
            <a:r>
              <a:rPr lang="en-US" altLang="ko-KR" sz="1200" dirty="0"/>
              <a:t>  - train </a:t>
            </a:r>
            <a:r>
              <a:rPr lang="ko-KR" altLang="en-US" sz="1200" dirty="0"/>
              <a:t>파일 위치 설정</a:t>
            </a:r>
            <a:endParaRPr lang="en-US" altLang="ko-KR" sz="1200" dirty="0"/>
          </a:p>
          <a:p>
            <a:r>
              <a:rPr lang="en-US" altLang="ko-KR" sz="1200" dirty="0"/>
              <a:t>  - </a:t>
            </a:r>
            <a:r>
              <a:rPr lang="en-US" altLang="ko-KR" sz="1200" dirty="0" err="1"/>
              <a:t>val</a:t>
            </a:r>
            <a:r>
              <a:rPr lang="ko-KR" altLang="en-US" sz="1200" dirty="0"/>
              <a:t> 파일 위치 설정</a:t>
            </a:r>
            <a:endParaRPr lang="en-US" altLang="ko-KR" sz="1200" dirty="0"/>
          </a:p>
          <a:p>
            <a:r>
              <a:rPr lang="en-US" altLang="ko-KR" sz="1200" dirty="0"/>
              <a:t>  - Nc</a:t>
            </a:r>
            <a:r>
              <a:rPr lang="ko-KR" altLang="en-US" sz="1200" dirty="0"/>
              <a:t> </a:t>
            </a:r>
            <a:r>
              <a:rPr lang="en-US" altLang="ko-KR" sz="1200" dirty="0"/>
              <a:t>classes </a:t>
            </a:r>
            <a:r>
              <a:rPr lang="ko-KR" altLang="en-US" sz="1200" dirty="0"/>
              <a:t>개수 설정</a:t>
            </a:r>
            <a:endParaRPr lang="en-US" altLang="ko-KR" sz="1200" dirty="0"/>
          </a:p>
          <a:p>
            <a:r>
              <a:rPr lang="en-US" altLang="ko-KR" sz="1200" dirty="0"/>
              <a:t>  -</a:t>
            </a:r>
            <a:r>
              <a:rPr lang="ko-KR" altLang="en-US" sz="1200" dirty="0"/>
              <a:t> </a:t>
            </a:r>
            <a:r>
              <a:rPr lang="en-US" altLang="ko-KR" sz="1200" dirty="0"/>
              <a:t>Classes name </a:t>
            </a:r>
            <a:r>
              <a:rPr lang="ko-KR" altLang="en-US" sz="1200" dirty="0"/>
              <a:t>설정</a:t>
            </a:r>
            <a:endParaRPr lang="en-US" altLang="ko-KR" sz="1200" dirty="0"/>
          </a:p>
          <a:p>
            <a:r>
              <a:rPr lang="en-US" altLang="ko-KR" sz="1200" dirty="0"/>
              <a:t>(Yolov5 data </a:t>
            </a:r>
            <a:r>
              <a:rPr lang="ko-KR" altLang="en-US" sz="1200" dirty="0"/>
              <a:t>파일에 소스 저장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DD71C3ED-4282-36B5-6046-1BB63B9F053D}"/>
              </a:ext>
            </a:extLst>
          </p:cNvPr>
          <p:cNvSpPr/>
          <p:nvPr/>
        </p:nvSpPr>
        <p:spPr>
          <a:xfrm>
            <a:off x="2298443" y="6138239"/>
            <a:ext cx="1530612" cy="439396"/>
          </a:xfrm>
          <a:prstGeom prst="roundRect">
            <a:avLst/>
          </a:prstGeom>
          <a:solidFill>
            <a:schemeClr val="accent6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data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F7FA3933-0E63-61CA-0BE5-2603D5337165}"/>
              </a:ext>
            </a:extLst>
          </p:cNvPr>
          <p:cNvCxnSpPr>
            <a:stCxn id="10" idx="2"/>
            <a:endCxn id="44" idx="1"/>
          </p:cNvCxnSpPr>
          <p:nvPr/>
        </p:nvCxnSpPr>
        <p:spPr>
          <a:xfrm rot="16200000" flipH="1">
            <a:off x="2010313" y="6069807"/>
            <a:ext cx="404812" cy="171448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793E265-1E6C-0E54-240D-5874D322532E}"/>
              </a:ext>
            </a:extLst>
          </p:cNvPr>
          <p:cNvSpPr txBox="1"/>
          <p:nvPr/>
        </p:nvSpPr>
        <p:spPr>
          <a:xfrm>
            <a:off x="10865526" y="115669"/>
            <a:ext cx="115768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학습 정보</a:t>
            </a:r>
            <a:endParaRPr lang="en-US" altLang="ko-KR" sz="1000" dirty="0"/>
          </a:p>
          <a:p>
            <a:r>
              <a:rPr lang="ko-KR" altLang="en-US" sz="800" dirty="0"/>
              <a:t>전체 이미지 </a:t>
            </a:r>
            <a:r>
              <a:rPr lang="en-US" altLang="ko-KR" sz="800" dirty="0"/>
              <a:t>: 3109</a:t>
            </a:r>
            <a:r>
              <a:rPr lang="ko-KR" altLang="en-US" sz="800" dirty="0"/>
              <a:t>장</a:t>
            </a:r>
            <a:endParaRPr lang="en-US" altLang="ko-KR" sz="800" dirty="0"/>
          </a:p>
          <a:p>
            <a:r>
              <a:rPr lang="en-US" altLang="ko-KR" sz="800" dirty="0"/>
              <a:t>Train</a:t>
            </a:r>
            <a:r>
              <a:rPr lang="ko-KR" altLang="en-US" sz="800" dirty="0"/>
              <a:t> </a:t>
            </a:r>
            <a:r>
              <a:rPr lang="en-US" altLang="ko-KR" sz="800" dirty="0"/>
              <a:t>:</a:t>
            </a:r>
            <a:r>
              <a:rPr lang="ko-KR" altLang="en-US" sz="800" dirty="0"/>
              <a:t> </a:t>
            </a:r>
            <a:r>
              <a:rPr lang="en-US" altLang="ko-KR" sz="800" dirty="0"/>
              <a:t>2817</a:t>
            </a:r>
            <a:r>
              <a:rPr lang="ko-KR" altLang="en-US" sz="800" dirty="0"/>
              <a:t>장</a:t>
            </a:r>
            <a:endParaRPr lang="en-US" altLang="ko-KR" sz="800" dirty="0"/>
          </a:p>
          <a:p>
            <a:r>
              <a:rPr lang="en-US" altLang="ko-KR" sz="800" dirty="0"/>
              <a:t>Val : 292</a:t>
            </a:r>
            <a:r>
              <a:rPr lang="ko-KR" altLang="en-US" sz="800" dirty="0"/>
              <a:t>장</a:t>
            </a:r>
            <a:endParaRPr lang="en-US" altLang="ko-KR" sz="800" dirty="0"/>
          </a:p>
        </p:txBody>
      </p:sp>
    </p:spTree>
    <p:extLst>
      <p:ext uri="{BB962C8B-B14F-4D97-AF65-F5344CB8AC3E}">
        <p14:creationId xmlns:p14="http://schemas.microsoft.com/office/powerpoint/2010/main" val="1081389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33C77A8E-950F-F061-EC09-D1B89507D7A5}"/>
              </a:ext>
            </a:extLst>
          </p:cNvPr>
          <p:cNvSpPr/>
          <p:nvPr/>
        </p:nvSpPr>
        <p:spPr>
          <a:xfrm>
            <a:off x="0" y="-2702"/>
            <a:ext cx="4469363" cy="61582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Model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train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64B5BFE-B02F-5C7B-593D-F943572FD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304" y="4821912"/>
            <a:ext cx="6529058" cy="7032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8FF3D2-BD78-D434-B2EA-182A6A1495D9}"/>
              </a:ext>
            </a:extLst>
          </p:cNvPr>
          <p:cNvSpPr txBox="1"/>
          <p:nvPr/>
        </p:nvSpPr>
        <p:spPr>
          <a:xfrm>
            <a:off x="109105" y="1253888"/>
            <a:ext cx="62648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모델 학습 시 </a:t>
            </a:r>
            <a:r>
              <a:rPr lang="ko-KR" altLang="en-US" sz="800" b="1" dirty="0" err="1"/>
              <a:t>하이퍼</a:t>
            </a:r>
            <a:r>
              <a:rPr lang="ko-KR" altLang="en-US" sz="800" b="1" dirty="0"/>
              <a:t> 파라미터를 수정</a:t>
            </a:r>
            <a:endParaRPr lang="en-US" altLang="ko-KR" sz="800" b="1" dirty="0"/>
          </a:p>
          <a:p>
            <a:r>
              <a:rPr lang="en-US" altLang="ko-KR" sz="800" dirty="0"/>
              <a:t>Batch, Epochs</a:t>
            </a:r>
            <a:r>
              <a:rPr lang="ko-KR" altLang="en-US" sz="800" dirty="0"/>
              <a:t>값 등을 조절하면서 학습을 진행하였습니다</a:t>
            </a:r>
            <a:r>
              <a:rPr lang="en-US" altLang="ko-KR" sz="800" dirty="0"/>
              <a:t>. Batch,</a:t>
            </a:r>
            <a:r>
              <a:rPr lang="ko-KR" altLang="en-US" sz="800" dirty="0"/>
              <a:t> </a:t>
            </a:r>
            <a:r>
              <a:rPr lang="en-US" altLang="ko-KR" sz="800" dirty="0"/>
              <a:t>epochs</a:t>
            </a:r>
            <a:r>
              <a:rPr lang="ko-KR" altLang="en-US" sz="800" dirty="0"/>
              <a:t>값 등을 조절하는 이유는 </a:t>
            </a:r>
            <a:r>
              <a:rPr lang="ko-KR" altLang="en-US" sz="800" dirty="0" err="1"/>
              <a:t>과적합</a:t>
            </a:r>
            <a:r>
              <a:rPr lang="ko-KR" altLang="en-US" sz="800" dirty="0"/>
              <a:t> 방지를 하기 위해서 입니다</a:t>
            </a:r>
            <a:r>
              <a:rPr lang="en-US" altLang="ko-KR" sz="800" dirty="0"/>
              <a:t>.</a:t>
            </a:r>
          </a:p>
          <a:p>
            <a:r>
              <a:rPr lang="en-US" altLang="ko-KR" sz="800" dirty="0"/>
              <a:t>(</a:t>
            </a:r>
            <a:r>
              <a:rPr lang="ko-KR" altLang="en-US" sz="800" dirty="0" err="1"/>
              <a:t>과적합</a:t>
            </a:r>
            <a:r>
              <a:rPr lang="ko-KR" altLang="en-US" sz="800" dirty="0"/>
              <a:t> 이란 새로운 데이터에 일반화되지 않는 상황을 의미합니다</a:t>
            </a:r>
            <a:r>
              <a:rPr lang="en-US" altLang="ko-KR" sz="800" dirty="0"/>
              <a:t>.)</a:t>
            </a:r>
          </a:p>
          <a:p>
            <a:r>
              <a:rPr lang="ko-KR" altLang="en-US" sz="800" dirty="0"/>
              <a:t>사용할 모델은 다양한 이미지가 들어오기 때문에 </a:t>
            </a:r>
            <a:r>
              <a:rPr lang="ko-KR" altLang="en-US" sz="800" dirty="0" err="1"/>
              <a:t>과적합</a:t>
            </a:r>
            <a:r>
              <a:rPr lang="ko-KR" altLang="en-US" sz="800" dirty="0"/>
              <a:t> 방지를 위해 </a:t>
            </a:r>
            <a:r>
              <a:rPr lang="en-US" altLang="ko-KR" sz="800" dirty="0"/>
              <a:t>Batch, Epochs</a:t>
            </a:r>
            <a:r>
              <a:rPr lang="ko-KR" altLang="en-US" sz="800" dirty="0"/>
              <a:t>값 등을 수정하면서 학습을 진행하였습니다</a:t>
            </a:r>
            <a:r>
              <a:rPr lang="en-US" altLang="ko-KR" sz="800" dirty="0"/>
              <a:t>.</a:t>
            </a:r>
          </a:p>
          <a:p>
            <a:endParaRPr lang="en-US" altLang="ko-KR" sz="800" dirty="0"/>
          </a:p>
          <a:p>
            <a:r>
              <a:rPr lang="en-US" altLang="ko-KR" sz="800" dirty="0"/>
              <a:t>※ </a:t>
            </a:r>
            <a:r>
              <a:rPr lang="ko-KR" altLang="en-US" sz="800" dirty="0"/>
              <a:t>학습 데이터에 따라 </a:t>
            </a:r>
            <a:r>
              <a:rPr lang="en-US" altLang="ko-KR" sz="800" dirty="0"/>
              <a:t>batch, epochs </a:t>
            </a:r>
            <a:r>
              <a:rPr lang="ko-KR" altLang="en-US" sz="800" dirty="0"/>
              <a:t>등 지정하는 값이 달라지며 라벨 방식에 따라 학습되는 값도 변화가 있을 수 있습니다</a:t>
            </a:r>
            <a:r>
              <a:rPr lang="en-US" altLang="ko-KR" sz="800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6C0D5A-B723-AD7B-FAC9-7EF536D161A4}"/>
              </a:ext>
            </a:extLst>
          </p:cNvPr>
          <p:cNvSpPr txBox="1"/>
          <p:nvPr/>
        </p:nvSpPr>
        <p:spPr>
          <a:xfrm>
            <a:off x="5303519" y="3851350"/>
            <a:ext cx="26244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Batch,</a:t>
            </a:r>
            <a:r>
              <a:rPr lang="ko-KR" altLang="en-US" sz="800" dirty="0"/>
              <a:t> </a:t>
            </a:r>
            <a:r>
              <a:rPr lang="en-US" altLang="ko-KR" sz="800" dirty="0"/>
              <a:t>epochs</a:t>
            </a:r>
            <a:r>
              <a:rPr lang="ko-KR" altLang="en-US" sz="800" dirty="0"/>
              <a:t>값 등 수정했을 때 모델 검증 결과 자료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C3D73E0-3A14-3D5B-A285-5E53925AF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7289" y="914315"/>
            <a:ext cx="3761822" cy="151014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1836EB8-7EFD-D346-8362-C994CEB463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066" y="4615798"/>
            <a:ext cx="2740212" cy="17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750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BC4C3C5-65A5-EBAC-9B29-6DC565735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510" y="1066786"/>
            <a:ext cx="2494576" cy="435177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ECC4593-0984-4FE3-7446-8451C59CD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3061" y="1066786"/>
            <a:ext cx="2707932" cy="4351771"/>
          </a:xfrm>
          <a:prstGeom prst="rect">
            <a:avLst/>
          </a:prstGeom>
        </p:spPr>
      </p:pic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6F4AEE20-4B95-FEEC-7571-BC91DB415427}"/>
              </a:ext>
            </a:extLst>
          </p:cNvPr>
          <p:cNvSpPr/>
          <p:nvPr/>
        </p:nvSpPr>
        <p:spPr>
          <a:xfrm>
            <a:off x="0" y="-2702"/>
            <a:ext cx="4469363" cy="61582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모델 검증 데이터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A0F29A-8949-F8D0-E26C-89F3EA90DC83}"/>
              </a:ext>
            </a:extLst>
          </p:cNvPr>
          <p:cNvSpPr txBox="1"/>
          <p:nvPr/>
        </p:nvSpPr>
        <p:spPr>
          <a:xfrm>
            <a:off x="4910094" y="5512158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검증데이터 결과 값</a:t>
            </a:r>
          </a:p>
        </p:txBody>
      </p:sp>
    </p:spTree>
    <p:extLst>
      <p:ext uri="{BB962C8B-B14F-4D97-AF65-F5344CB8AC3E}">
        <p14:creationId xmlns:p14="http://schemas.microsoft.com/office/powerpoint/2010/main" val="3132502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F70CC0E-E061-DD68-62BE-4DE773E80734}"/>
              </a:ext>
            </a:extLst>
          </p:cNvPr>
          <p:cNvSpPr/>
          <p:nvPr/>
        </p:nvSpPr>
        <p:spPr>
          <a:xfrm>
            <a:off x="4703752" y="2455606"/>
            <a:ext cx="2699938" cy="9733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외관 분석 코드 리뷰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11370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09FBCB1-B9AC-C5BF-7931-21B9361A9C3F}"/>
              </a:ext>
            </a:extLst>
          </p:cNvPr>
          <p:cNvSpPr/>
          <p:nvPr/>
        </p:nvSpPr>
        <p:spPr>
          <a:xfrm>
            <a:off x="5484018" y="85725"/>
            <a:ext cx="1223956" cy="3071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Video(8s)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E2A9259-5995-4574-B989-1CD68F2F3F74}"/>
              </a:ext>
            </a:extLst>
          </p:cNvPr>
          <p:cNvSpPr/>
          <p:nvPr/>
        </p:nvSpPr>
        <p:spPr>
          <a:xfrm>
            <a:off x="1001905" y="1057276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1s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08D1633-7EF0-40C2-C0D4-77C2585DCAFE}"/>
              </a:ext>
            </a:extLst>
          </p:cNvPr>
          <p:cNvSpPr/>
          <p:nvPr/>
        </p:nvSpPr>
        <p:spPr>
          <a:xfrm>
            <a:off x="2511319" y="1071564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D53B13B-4538-0E9A-3C49-A88F5DB2EFB5}"/>
              </a:ext>
            </a:extLst>
          </p:cNvPr>
          <p:cNvSpPr/>
          <p:nvPr/>
        </p:nvSpPr>
        <p:spPr>
          <a:xfrm>
            <a:off x="3874282" y="1057276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3s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0EC147F-BE35-5A40-06C3-CB1CE950A6B5}"/>
              </a:ext>
            </a:extLst>
          </p:cNvPr>
          <p:cNvSpPr/>
          <p:nvPr/>
        </p:nvSpPr>
        <p:spPr>
          <a:xfrm>
            <a:off x="5243509" y="1050132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4s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41589B9-9134-C5B5-0BEF-F523FDC6EDEB}"/>
              </a:ext>
            </a:extLst>
          </p:cNvPr>
          <p:cNvSpPr/>
          <p:nvPr/>
        </p:nvSpPr>
        <p:spPr>
          <a:xfrm>
            <a:off x="6524103" y="1050132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5s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0087330-512C-9229-C1FE-5031EF0B546F}"/>
              </a:ext>
            </a:extLst>
          </p:cNvPr>
          <p:cNvSpPr/>
          <p:nvPr/>
        </p:nvSpPr>
        <p:spPr>
          <a:xfrm>
            <a:off x="8238808" y="1057276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6s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E3B522D-5502-75D5-BCAB-1FF74067169C}"/>
              </a:ext>
            </a:extLst>
          </p:cNvPr>
          <p:cNvSpPr/>
          <p:nvPr/>
        </p:nvSpPr>
        <p:spPr>
          <a:xfrm>
            <a:off x="9810147" y="1057276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7s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C28A130-4DAC-DCBB-96B0-084A87702206}"/>
              </a:ext>
            </a:extLst>
          </p:cNvPr>
          <p:cNvSpPr/>
          <p:nvPr/>
        </p:nvSpPr>
        <p:spPr>
          <a:xfrm>
            <a:off x="11078163" y="1057276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8s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50528F0-A573-6FF4-2EBE-2DC204B0C2EF}"/>
              </a:ext>
            </a:extLst>
          </p:cNvPr>
          <p:cNvCxnSpPr>
            <a:cxnSpLocks/>
            <a:endCxn id="5" idx="0"/>
          </p:cNvCxnSpPr>
          <p:nvPr/>
        </p:nvCxnSpPr>
        <p:spPr>
          <a:xfrm rot="10800000" flipV="1">
            <a:off x="1198361" y="646510"/>
            <a:ext cx="3899295" cy="410765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3804A7BB-2CA9-2488-6BCA-90704AFA1B18}"/>
              </a:ext>
            </a:extLst>
          </p:cNvPr>
          <p:cNvCxnSpPr>
            <a:cxnSpLocks/>
            <a:endCxn id="6" idx="0"/>
          </p:cNvCxnSpPr>
          <p:nvPr/>
        </p:nvCxnSpPr>
        <p:spPr>
          <a:xfrm rot="10800000" flipV="1">
            <a:off x="2707774" y="646510"/>
            <a:ext cx="2631282" cy="425053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7A19DBF0-F5E1-8AA7-1B7A-AAF3F5E7E772}"/>
              </a:ext>
            </a:extLst>
          </p:cNvPr>
          <p:cNvCxnSpPr>
            <a:cxnSpLocks/>
            <a:endCxn id="7" idx="0"/>
          </p:cNvCxnSpPr>
          <p:nvPr/>
        </p:nvCxnSpPr>
        <p:spPr>
          <a:xfrm rot="10800000" flipV="1">
            <a:off x="4070738" y="646510"/>
            <a:ext cx="1413281" cy="410765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A220BF62-1E31-032D-A61A-C810706F3925}"/>
              </a:ext>
            </a:extLst>
          </p:cNvPr>
          <p:cNvCxnSpPr>
            <a:cxnSpLocks/>
            <a:stCxn id="176" idx="2"/>
            <a:endCxn id="8" idx="0"/>
          </p:cNvCxnSpPr>
          <p:nvPr/>
        </p:nvCxnSpPr>
        <p:spPr>
          <a:xfrm rot="5400000">
            <a:off x="5650108" y="604243"/>
            <a:ext cx="235745" cy="656032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5FCEFC1F-A91D-EB86-AC9B-07A75E3C5860}"/>
              </a:ext>
            </a:extLst>
          </p:cNvPr>
          <p:cNvCxnSpPr>
            <a:cxnSpLocks/>
            <a:stCxn id="176" idx="2"/>
            <a:endCxn id="9" idx="0"/>
          </p:cNvCxnSpPr>
          <p:nvPr/>
        </p:nvCxnSpPr>
        <p:spPr>
          <a:xfrm rot="16200000" flipH="1">
            <a:off x="6290405" y="619978"/>
            <a:ext cx="235745" cy="624562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147AD361-498D-CC56-BDB9-D7F820B082F9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7071408" y="646511"/>
            <a:ext cx="1363855" cy="410765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9FADA3D3-933F-81FC-0B4B-E97D075DDE59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374731" y="646511"/>
            <a:ext cx="2631871" cy="410765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7168C1DF-6F72-E9ED-AEE3-525B01EEA2FA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6707974" y="646511"/>
            <a:ext cx="4566644" cy="410765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AF61627-4DF7-A240-2DD4-129650E0B72A}"/>
              </a:ext>
            </a:extLst>
          </p:cNvPr>
          <p:cNvSpPr/>
          <p:nvPr/>
        </p:nvSpPr>
        <p:spPr>
          <a:xfrm>
            <a:off x="817525" y="2136528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ECA00EB7-E439-23C2-A2F0-77104D5E9205}"/>
              </a:ext>
            </a:extLst>
          </p:cNvPr>
          <p:cNvSpPr/>
          <p:nvPr/>
        </p:nvSpPr>
        <p:spPr>
          <a:xfrm>
            <a:off x="2326939" y="2136528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8F432AD-4FE1-E884-B3D7-1C6D1FBA529E}"/>
              </a:ext>
            </a:extLst>
          </p:cNvPr>
          <p:cNvSpPr/>
          <p:nvPr/>
        </p:nvSpPr>
        <p:spPr>
          <a:xfrm>
            <a:off x="3689902" y="2136528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F3FB6756-A0F9-9F6E-86A3-4AC6BB2F0548}"/>
              </a:ext>
            </a:extLst>
          </p:cNvPr>
          <p:cNvSpPr/>
          <p:nvPr/>
        </p:nvSpPr>
        <p:spPr>
          <a:xfrm>
            <a:off x="5052865" y="2136528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5BB0238-2770-2FFD-CF6C-0ED7D4DDFBEC}"/>
              </a:ext>
            </a:extLst>
          </p:cNvPr>
          <p:cNvSpPr/>
          <p:nvPr/>
        </p:nvSpPr>
        <p:spPr>
          <a:xfrm>
            <a:off x="6326241" y="2129384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DD32363B-BF75-22CD-BE49-75D61CFF890C}"/>
              </a:ext>
            </a:extLst>
          </p:cNvPr>
          <p:cNvSpPr/>
          <p:nvPr/>
        </p:nvSpPr>
        <p:spPr>
          <a:xfrm>
            <a:off x="8054428" y="2136528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2FF11D3-C1F9-CD11-B092-DC43C4B77517}"/>
              </a:ext>
            </a:extLst>
          </p:cNvPr>
          <p:cNvSpPr/>
          <p:nvPr/>
        </p:nvSpPr>
        <p:spPr>
          <a:xfrm>
            <a:off x="9625767" y="2136528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46BBE302-598C-93EB-DE80-E0C8E5FD297D}"/>
              </a:ext>
            </a:extLst>
          </p:cNvPr>
          <p:cNvSpPr/>
          <p:nvPr/>
        </p:nvSpPr>
        <p:spPr>
          <a:xfrm>
            <a:off x="10893783" y="2136528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Top1 ~top15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31320AB4-3731-2D3F-3F12-B78DFD7049FA}"/>
              </a:ext>
            </a:extLst>
          </p:cNvPr>
          <p:cNvSpPr/>
          <p:nvPr/>
        </p:nvSpPr>
        <p:spPr>
          <a:xfrm>
            <a:off x="5251371" y="1687262"/>
            <a:ext cx="1750218" cy="25003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92929"/>
                </a:solidFill>
                <a:latin typeface="Consolas" panose="020B0609020204030204" pitchFamily="49" charset="0"/>
              </a:rPr>
              <a:t>Phone model</a:t>
            </a:r>
            <a:endParaRPr lang="en-US" altLang="ko-KR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31" name="다이아몬드 130">
            <a:extLst>
              <a:ext uri="{FF2B5EF4-FFF2-40B4-BE49-F238E27FC236}">
                <a16:creationId xmlns:a16="http://schemas.microsoft.com/office/drawing/2014/main" id="{69370B9A-6602-F6F3-8823-F711BDED5DEE}"/>
              </a:ext>
            </a:extLst>
          </p:cNvPr>
          <p:cNvSpPr/>
          <p:nvPr/>
        </p:nvSpPr>
        <p:spPr>
          <a:xfrm>
            <a:off x="5290677" y="3286915"/>
            <a:ext cx="1610636" cy="546504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Front 5%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back 10%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B437F019-0A7F-0730-4940-2ADE75A459C8}"/>
              </a:ext>
            </a:extLst>
          </p:cNvPr>
          <p:cNvSpPr/>
          <p:nvPr/>
        </p:nvSpPr>
        <p:spPr>
          <a:xfrm>
            <a:off x="4464191" y="3869142"/>
            <a:ext cx="779318" cy="2500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IMG BLUR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5BBD878E-A312-1ABC-2816-4AAAEB18B25B}"/>
              </a:ext>
            </a:extLst>
          </p:cNvPr>
          <p:cNvSpPr/>
          <p:nvPr/>
        </p:nvSpPr>
        <p:spPr>
          <a:xfrm>
            <a:off x="6835034" y="3869142"/>
            <a:ext cx="1403774" cy="2500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앞</a:t>
            </a:r>
            <a:r>
              <a:rPr lang="en-US" altLang="ko-KR" sz="1000" dirty="0">
                <a:solidFill>
                  <a:schemeClr val="tx1"/>
                </a:solidFill>
              </a:rPr>
              <a:t>/</a:t>
            </a:r>
            <a:r>
              <a:rPr lang="ko-KR" altLang="en-US" sz="1000" dirty="0">
                <a:solidFill>
                  <a:schemeClr val="tx1"/>
                </a:solidFill>
              </a:rPr>
              <a:t>뒷면 이미지 부족</a:t>
            </a:r>
          </a:p>
        </p:txBody>
      </p:sp>
      <p:cxnSp>
        <p:nvCxnSpPr>
          <p:cNvPr id="141" name="연결선: 꺾임 140">
            <a:extLst>
              <a:ext uri="{FF2B5EF4-FFF2-40B4-BE49-F238E27FC236}">
                <a16:creationId xmlns:a16="http://schemas.microsoft.com/office/drawing/2014/main" id="{B44C18B9-CA57-C607-510F-B53F68A81F8B}"/>
              </a:ext>
            </a:extLst>
          </p:cNvPr>
          <p:cNvCxnSpPr>
            <a:cxnSpLocks/>
            <a:stCxn id="131" idx="1"/>
            <a:endCxn id="138" idx="0"/>
          </p:cNvCxnSpPr>
          <p:nvPr/>
        </p:nvCxnSpPr>
        <p:spPr>
          <a:xfrm rot="10800000" flipV="1">
            <a:off x="4853851" y="3560166"/>
            <a:ext cx="436827" cy="308975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연결선: 꺾임 142">
            <a:extLst>
              <a:ext uri="{FF2B5EF4-FFF2-40B4-BE49-F238E27FC236}">
                <a16:creationId xmlns:a16="http://schemas.microsoft.com/office/drawing/2014/main" id="{275E8AAA-A66B-743C-77FD-38E12EF07267}"/>
              </a:ext>
            </a:extLst>
          </p:cNvPr>
          <p:cNvCxnSpPr>
            <a:cxnSpLocks/>
            <a:stCxn id="131" idx="3"/>
            <a:endCxn id="139" idx="0"/>
          </p:cNvCxnSpPr>
          <p:nvPr/>
        </p:nvCxnSpPr>
        <p:spPr>
          <a:xfrm>
            <a:off x="6901313" y="3560167"/>
            <a:ext cx="635608" cy="308975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D7606218-E7EB-ECBC-9281-354F36885513}"/>
              </a:ext>
            </a:extLst>
          </p:cNvPr>
          <p:cNvSpPr txBox="1"/>
          <p:nvPr/>
        </p:nvSpPr>
        <p:spPr>
          <a:xfrm>
            <a:off x="4777378" y="3300430"/>
            <a:ext cx="3818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Yes</a:t>
            </a:r>
            <a:endParaRPr lang="ko-KR" altLang="en-US" sz="1000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9031E16D-C19E-3961-9FD5-3CE9F8CD9440}"/>
              </a:ext>
            </a:extLst>
          </p:cNvPr>
          <p:cNvSpPr txBox="1"/>
          <p:nvPr/>
        </p:nvSpPr>
        <p:spPr>
          <a:xfrm>
            <a:off x="6945086" y="3300430"/>
            <a:ext cx="3593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No</a:t>
            </a:r>
            <a:endParaRPr lang="ko-KR" altLang="en-US" sz="1000" dirty="0"/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B735AA8E-5B5B-8666-2929-A8475408991E}"/>
              </a:ext>
            </a:extLst>
          </p:cNvPr>
          <p:cNvSpPr/>
          <p:nvPr/>
        </p:nvSpPr>
        <p:spPr>
          <a:xfrm>
            <a:off x="3956777" y="4322859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F-</a:t>
            </a:r>
            <a:r>
              <a:rPr lang="ko-KR" altLang="en-US" sz="800" dirty="0">
                <a:solidFill>
                  <a:schemeClr val="tx1"/>
                </a:solidFill>
              </a:rPr>
              <a:t>초당 </a:t>
            </a:r>
            <a:r>
              <a:rPr lang="en-US" altLang="ko-KR" sz="800" dirty="0">
                <a:solidFill>
                  <a:schemeClr val="tx1"/>
                </a:solidFill>
              </a:rPr>
              <a:t>top 3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578D22EB-CE90-7015-B093-CA68D3A960CF}"/>
              </a:ext>
            </a:extLst>
          </p:cNvPr>
          <p:cNvSpPr/>
          <p:nvPr/>
        </p:nvSpPr>
        <p:spPr>
          <a:xfrm>
            <a:off x="4885769" y="4322858"/>
            <a:ext cx="856057" cy="1428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tx1"/>
                </a:solidFill>
              </a:rPr>
              <a:t>b-</a:t>
            </a:r>
            <a:r>
              <a:rPr lang="ko-KR" altLang="en-US" sz="800" dirty="0">
                <a:solidFill>
                  <a:schemeClr val="tx1"/>
                </a:solidFill>
              </a:rPr>
              <a:t>초당 </a:t>
            </a:r>
            <a:r>
              <a:rPr lang="en-US" altLang="ko-KR" sz="800" dirty="0">
                <a:solidFill>
                  <a:schemeClr val="tx1"/>
                </a:solidFill>
              </a:rPr>
              <a:t>top 3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cxnSp>
        <p:nvCxnSpPr>
          <p:cNvPr id="163" name="연결선: 꺾임 162">
            <a:extLst>
              <a:ext uri="{FF2B5EF4-FFF2-40B4-BE49-F238E27FC236}">
                <a16:creationId xmlns:a16="http://schemas.microsoft.com/office/drawing/2014/main" id="{7270E895-9F3B-5ED1-42C8-2610BF63EACB}"/>
              </a:ext>
            </a:extLst>
          </p:cNvPr>
          <p:cNvCxnSpPr>
            <a:cxnSpLocks/>
            <a:stCxn id="138" idx="2"/>
            <a:endCxn id="146" idx="0"/>
          </p:cNvCxnSpPr>
          <p:nvPr/>
        </p:nvCxnSpPr>
        <p:spPr>
          <a:xfrm rot="5400000">
            <a:off x="4517485" y="3986493"/>
            <a:ext cx="203687" cy="469044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연결선: 꺾임 164">
            <a:extLst>
              <a:ext uri="{FF2B5EF4-FFF2-40B4-BE49-F238E27FC236}">
                <a16:creationId xmlns:a16="http://schemas.microsoft.com/office/drawing/2014/main" id="{ADDE725A-7AE3-756A-42A7-CFF2221A76A0}"/>
              </a:ext>
            </a:extLst>
          </p:cNvPr>
          <p:cNvCxnSpPr>
            <a:cxnSpLocks/>
            <a:stCxn id="138" idx="2"/>
            <a:endCxn id="147" idx="0"/>
          </p:cNvCxnSpPr>
          <p:nvPr/>
        </p:nvCxnSpPr>
        <p:spPr>
          <a:xfrm rot="16200000" flipH="1">
            <a:off x="4981981" y="3991041"/>
            <a:ext cx="203686" cy="459948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53EAE5AF-D55E-B597-9E07-4B820572975C}"/>
              </a:ext>
            </a:extLst>
          </p:cNvPr>
          <p:cNvSpPr/>
          <p:nvPr/>
        </p:nvSpPr>
        <p:spPr>
          <a:xfrm>
            <a:off x="5484018" y="507205"/>
            <a:ext cx="1223956" cy="3071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IMG BLUR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78" name="직선 화살표 연결선 177">
            <a:extLst>
              <a:ext uri="{FF2B5EF4-FFF2-40B4-BE49-F238E27FC236}">
                <a16:creationId xmlns:a16="http://schemas.microsoft.com/office/drawing/2014/main" id="{9BF79A78-ACEA-4186-D053-77CA98F58E56}"/>
              </a:ext>
            </a:extLst>
          </p:cNvPr>
          <p:cNvCxnSpPr>
            <a:stCxn id="4" idx="2"/>
            <a:endCxn id="176" idx="0"/>
          </p:cNvCxnSpPr>
          <p:nvPr/>
        </p:nvCxnSpPr>
        <p:spPr>
          <a:xfrm>
            <a:off x="6095996" y="392907"/>
            <a:ext cx="0" cy="1142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타원 178">
            <a:extLst>
              <a:ext uri="{FF2B5EF4-FFF2-40B4-BE49-F238E27FC236}">
                <a16:creationId xmlns:a16="http://schemas.microsoft.com/office/drawing/2014/main" id="{3F00EDD8-DE29-12DC-14E7-66E18B870035}"/>
              </a:ext>
            </a:extLst>
          </p:cNvPr>
          <p:cNvSpPr/>
          <p:nvPr/>
        </p:nvSpPr>
        <p:spPr>
          <a:xfrm>
            <a:off x="3425716" y="5005210"/>
            <a:ext cx="897131" cy="490752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CRACK MODEL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E949F40C-4576-732E-EDD5-9F2AF20ED94F}"/>
              </a:ext>
            </a:extLst>
          </p:cNvPr>
          <p:cNvSpPr/>
          <p:nvPr/>
        </p:nvSpPr>
        <p:spPr>
          <a:xfrm>
            <a:off x="5346459" y="5005210"/>
            <a:ext cx="897131" cy="490752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CRACK MODEL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83" name="연결선: 꺾임 182">
            <a:extLst>
              <a:ext uri="{FF2B5EF4-FFF2-40B4-BE49-F238E27FC236}">
                <a16:creationId xmlns:a16="http://schemas.microsoft.com/office/drawing/2014/main" id="{D247489F-3A8F-A87E-7931-E3915F97604C}"/>
              </a:ext>
            </a:extLst>
          </p:cNvPr>
          <p:cNvCxnSpPr>
            <a:stCxn id="146" idx="1"/>
            <a:endCxn id="179" idx="0"/>
          </p:cNvCxnSpPr>
          <p:nvPr/>
        </p:nvCxnSpPr>
        <p:spPr>
          <a:xfrm rot="10800000" flipV="1">
            <a:off x="3874283" y="4394296"/>
            <a:ext cx="82495" cy="610913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연결선: 꺾임 184">
            <a:extLst>
              <a:ext uri="{FF2B5EF4-FFF2-40B4-BE49-F238E27FC236}">
                <a16:creationId xmlns:a16="http://schemas.microsoft.com/office/drawing/2014/main" id="{236BBCE2-8D06-71BD-AEED-CF4351ADD35A}"/>
              </a:ext>
            </a:extLst>
          </p:cNvPr>
          <p:cNvCxnSpPr>
            <a:stCxn id="147" idx="3"/>
            <a:endCxn id="181" idx="0"/>
          </p:cNvCxnSpPr>
          <p:nvPr/>
        </p:nvCxnSpPr>
        <p:spPr>
          <a:xfrm>
            <a:off x="5741826" y="4394296"/>
            <a:ext cx="53199" cy="610914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육각형 191">
            <a:extLst>
              <a:ext uri="{FF2B5EF4-FFF2-40B4-BE49-F238E27FC236}">
                <a16:creationId xmlns:a16="http://schemas.microsoft.com/office/drawing/2014/main" id="{9AA131E2-7D4D-9286-CCD1-43C47A36BAE9}"/>
              </a:ext>
            </a:extLst>
          </p:cNvPr>
          <p:cNvSpPr/>
          <p:nvPr/>
        </p:nvSpPr>
        <p:spPr>
          <a:xfrm>
            <a:off x="4228194" y="5487172"/>
            <a:ext cx="1210537" cy="750095"/>
          </a:xfrm>
          <a:prstGeom prst="hexagon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이미지 저장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(F/B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: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6</a:t>
            </a:r>
            <a:r>
              <a:rPr lang="ko-KR" altLang="en-US" sz="1000" dirty="0">
                <a:solidFill>
                  <a:schemeClr val="tx1"/>
                </a:solidFill>
              </a:rPr>
              <a:t>장</a:t>
            </a:r>
            <a:r>
              <a:rPr lang="en-US" altLang="ko-KR" sz="1000" dirty="0">
                <a:solidFill>
                  <a:schemeClr val="tx1"/>
                </a:solidFill>
              </a:rPr>
              <a:t>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94" name="직선 화살표 연결선 193">
            <a:extLst>
              <a:ext uri="{FF2B5EF4-FFF2-40B4-BE49-F238E27FC236}">
                <a16:creationId xmlns:a16="http://schemas.microsoft.com/office/drawing/2014/main" id="{DD604656-64B3-8AD4-4968-4202633EC893}"/>
              </a:ext>
            </a:extLst>
          </p:cNvPr>
          <p:cNvCxnSpPr>
            <a:stCxn id="179" idx="4"/>
            <a:endCxn id="192" idx="3"/>
          </p:cNvCxnSpPr>
          <p:nvPr/>
        </p:nvCxnSpPr>
        <p:spPr>
          <a:xfrm>
            <a:off x="3874282" y="5495962"/>
            <a:ext cx="353912" cy="36625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직선 화살표 연결선 195">
            <a:extLst>
              <a:ext uri="{FF2B5EF4-FFF2-40B4-BE49-F238E27FC236}">
                <a16:creationId xmlns:a16="http://schemas.microsoft.com/office/drawing/2014/main" id="{1463C631-78E7-02C0-FE22-53189568AEA2}"/>
              </a:ext>
            </a:extLst>
          </p:cNvPr>
          <p:cNvCxnSpPr>
            <a:stCxn id="181" idx="4"/>
            <a:endCxn id="192" idx="0"/>
          </p:cNvCxnSpPr>
          <p:nvPr/>
        </p:nvCxnSpPr>
        <p:spPr>
          <a:xfrm flipH="1">
            <a:off x="5438731" y="5495962"/>
            <a:ext cx="356294" cy="36625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TextBox 198">
            <a:extLst>
              <a:ext uri="{FF2B5EF4-FFF2-40B4-BE49-F238E27FC236}">
                <a16:creationId xmlns:a16="http://schemas.microsoft.com/office/drawing/2014/main" id="{B69E9B1B-6916-1DEC-39D0-98E2F858116F}"/>
              </a:ext>
            </a:extLst>
          </p:cNvPr>
          <p:cNvSpPr txBox="1"/>
          <p:nvPr/>
        </p:nvSpPr>
        <p:spPr>
          <a:xfrm>
            <a:off x="5710516" y="5666838"/>
            <a:ext cx="39757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CRACK </a:t>
            </a:r>
            <a:r>
              <a:rPr lang="ko-KR" altLang="en-US" sz="800" dirty="0"/>
              <a:t>제일 많은 이미지 </a:t>
            </a:r>
            <a:endParaRPr lang="en-US" altLang="ko-KR" sz="800" dirty="0"/>
          </a:p>
          <a:p>
            <a:r>
              <a:rPr lang="en-US" altLang="ko-KR" sz="800" dirty="0"/>
              <a:t>SCRATH </a:t>
            </a:r>
            <a:r>
              <a:rPr lang="ko-KR" altLang="en-US" sz="800" dirty="0"/>
              <a:t>제일 많은 이미지</a:t>
            </a:r>
            <a:endParaRPr lang="en-US" altLang="ko-KR" sz="800" dirty="0"/>
          </a:p>
          <a:p>
            <a:r>
              <a:rPr lang="en-US" altLang="ko-KR" sz="800" dirty="0"/>
              <a:t>SCRATH</a:t>
            </a:r>
            <a:r>
              <a:rPr lang="ko-KR" altLang="en-US" sz="800" dirty="0"/>
              <a:t> 제일 큰 이미지</a:t>
            </a:r>
            <a:endParaRPr lang="en-US" altLang="ko-KR" sz="800" dirty="0"/>
          </a:p>
          <a:p>
            <a:r>
              <a:rPr lang="ko-KR" altLang="en-US" sz="800" dirty="0"/>
              <a:t>많은 이미지와 큰 이미지가 같을 경우 큰 이미지를 두번째 많은 이미지로 변경한다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602895-F17E-F03B-E8E5-39EB1CDE9DD2}"/>
              </a:ext>
            </a:extLst>
          </p:cNvPr>
          <p:cNvSpPr txBox="1"/>
          <p:nvPr/>
        </p:nvSpPr>
        <p:spPr>
          <a:xfrm>
            <a:off x="6705318" y="109503"/>
            <a:ext cx="28696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영상이 들어오면 </a:t>
            </a:r>
            <a:r>
              <a:rPr lang="en-US" altLang="ko-KR" sz="800" dirty="0"/>
              <a:t>1</a:t>
            </a:r>
            <a:r>
              <a:rPr lang="ko-KR" altLang="en-US" sz="800" dirty="0"/>
              <a:t>초당 </a:t>
            </a:r>
            <a:r>
              <a:rPr lang="en-US" altLang="ko-KR" sz="800" dirty="0"/>
              <a:t>30</a:t>
            </a:r>
            <a:r>
              <a:rPr lang="ko-KR" altLang="en-US" sz="800" dirty="0"/>
              <a:t>장씩 나누면서 </a:t>
            </a:r>
            <a:r>
              <a:rPr lang="en-US" altLang="ko-KR" sz="800" dirty="0"/>
              <a:t>BLUR</a:t>
            </a:r>
            <a:r>
              <a:rPr lang="ko-KR" altLang="en-US" sz="800" dirty="0"/>
              <a:t>작업을 진행</a:t>
            </a:r>
            <a:endParaRPr lang="en-US" altLang="ko-KR" sz="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5C2347-0938-73CB-3145-AA38881D2E3C}"/>
              </a:ext>
            </a:extLst>
          </p:cNvPr>
          <p:cNvSpPr txBox="1"/>
          <p:nvPr/>
        </p:nvSpPr>
        <p:spPr>
          <a:xfrm>
            <a:off x="7001589" y="1635430"/>
            <a:ext cx="35605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DATAFRAME</a:t>
            </a:r>
            <a:r>
              <a:rPr lang="ko-KR" altLang="en-US" sz="800" dirty="0"/>
              <a:t> 데이터를 확인하여 </a:t>
            </a:r>
            <a:r>
              <a:rPr lang="en-US" altLang="ko-KR" sz="800" dirty="0"/>
              <a:t>yolov5</a:t>
            </a:r>
            <a:r>
              <a:rPr lang="ko-KR" altLang="en-US" sz="800" dirty="0"/>
              <a:t>모델을 사용하여 분석을 진행한다</a:t>
            </a:r>
            <a:r>
              <a:rPr lang="en-US" altLang="ko-KR" sz="800" dirty="0"/>
              <a:t>.</a:t>
            </a:r>
          </a:p>
          <a:p>
            <a:r>
              <a:rPr lang="en-US" altLang="ko-KR" sz="800" dirty="0"/>
              <a:t>DETECT  </a:t>
            </a:r>
            <a:r>
              <a:rPr lang="ko-KR" altLang="en-US" sz="800" dirty="0"/>
              <a:t>여부 및  </a:t>
            </a:r>
            <a:r>
              <a:rPr lang="en-US" altLang="ko-KR" sz="800" dirty="0"/>
              <a:t>CLASS NAME </a:t>
            </a:r>
            <a:r>
              <a:rPr lang="ko-KR" altLang="en-US" sz="800" dirty="0"/>
              <a:t>등 정보를 </a:t>
            </a:r>
            <a:r>
              <a:rPr lang="en-US" altLang="ko-KR" sz="800" dirty="0"/>
              <a:t>DATAFRAME</a:t>
            </a:r>
            <a:r>
              <a:rPr lang="ko-KR" altLang="en-US" sz="800" dirty="0"/>
              <a:t>으로 만들어 저장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AE952A-7BAD-0E14-194F-E6425B01AAFF}"/>
              </a:ext>
            </a:extLst>
          </p:cNvPr>
          <p:cNvSpPr txBox="1"/>
          <p:nvPr/>
        </p:nvSpPr>
        <p:spPr>
          <a:xfrm>
            <a:off x="7536921" y="3312725"/>
            <a:ext cx="27590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앞면 이미지가 전체 이미지에서 </a:t>
            </a:r>
            <a:r>
              <a:rPr lang="en-US" altLang="ko-KR" sz="800" dirty="0"/>
              <a:t>5%</a:t>
            </a:r>
            <a:r>
              <a:rPr lang="ko-KR" altLang="en-US" sz="800" dirty="0"/>
              <a:t>미만이면 오류 전송</a:t>
            </a:r>
            <a:endParaRPr lang="en-US" altLang="ko-KR" sz="800" dirty="0"/>
          </a:p>
          <a:p>
            <a:r>
              <a:rPr lang="ko-KR" altLang="en-US" sz="800" dirty="0"/>
              <a:t>뒷면 이미지가 전체 이미지에서 </a:t>
            </a:r>
            <a:r>
              <a:rPr lang="en-US" altLang="ko-KR" sz="800" dirty="0"/>
              <a:t>10%</a:t>
            </a:r>
            <a:r>
              <a:rPr lang="ko-KR" altLang="en-US" sz="800" dirty="0"/>
              <a:t>미만이면 오류 전송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9E460D-C482-D648-7547-EC743E247BFC}"/>
              </a:ext>
            </a:extLst>
          </p:cNvPr>
          <p:cNvSpPr txBox="1"/>
          <p:nvPr/>
        </p:nvSpPr>
        <p:spPr>
          <a:xfrm>
            <a:off x="1089572" y="4342801"/>
            <a:ext cx="28424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앞면</a:t>
            </a:r>
            <a:r>
              <a:rPr lang="en-US" altLang="ko-KR" sz="800" dirty="0"/>
              <a:t>/</a:t>
            </a:r>
            <a:r>
              <a:rPr lang="ko-KR" altLang="en-US" sz="800" dirty="0"/>
              <a:t>뒷면 초당 </a:t>
            </a:r>
            <a:r>
              <a:rPr lang="en-US" altLang="ko-KR" sz="800" dirty="0"/>
              <a:t>TOP3</a:t>
            </a:r>
            <a:r>
              <a:rPr lang="ko-KR" altLang="en-US" sz="800" dirty="0"/>
              <a:t>를 뽑아 낸 후 </a:t>
            </a:r>
            <a:r>
              <a:rPr lang="en-US" altLang="ko-KR" sz="800" dirty="0"/>
              <a:t>CRACKMODEL</a:t>
            </a:r>
            <a:r>
              <a:rPr lang="ko-KR" altLang="en-US" sz="800" dirty="0"/>
              <a:t>로 전송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6FD79EB-900F-B972-DC65-A149B7C8C5F4}"/>
              </a:ext>
            </a:extLst>
          </p:cNvPr>
          <p:cNvSpPr/>
          <p:nvPr/>
        </p:nvSpPr>
        <p:spPr>
          <a:xfrm>
            <a:off x="5710516" y="1304846"/>
            <a:ext cx="770957" cy="2500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>
                <a:solidFill>
                  <a:schemeClr val="tx1"/>
                </a:solidFill>
              </a:rPr>
              <a:t>DataFrame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C35412F-B2B6-C574-EBE7-D193F63B621B}"/>
              </a:ext>
            </a:extLst>
          </p:cNvPr>
          <p:cNvSpPr txBox="1"/>
          <p:nvPr/>
        </p:nvSpPr>
        <p:spPr>
          <a:xfrm>
            <a:off x="6679353" y="2519384"/>
            <a:ext cx="20380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Top15</a:t>
            </a:r>
            <a:r>
              <a:rPr lang="ko-KR" altLang="en-US" sz="800" dirty="0"/>
              <a:t>위만 분석 후 데이터에 저장한다</a:t>
            </a:r>
            <a:r>
              <a:rPr lang="en-US" altLang="ko-KR" sz="800" dirty="0"/>
              <a:t>.</a:t>
            </a:r>
            <a:endParaRPr lang="ko-KR" altLang="en-US" sz="8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3BC78CB-0F5B-16AF-47D4-F281E3BD6DBD}"/>
              </a:ext>
            </a:extLst>
          </p:cNvPr>
          <p:cNvSpPr txBox="1"/>
          <p:nvPr/>
        </p:nvSpPr>
        <p:spPr>
          <a:xfrm>
            <a:off x="1137758" y="3237542"/>
            <a:ext cx="38202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앞면 이미지가 전체 이미지에서 </a:t>
            </a:r>
            <a:r>
              <a:rPr lang="en-US" altLang="ko-KR" sz="800" dirty="0"/>
              <a:t>5%</a:t>
            </a:r>
            <a:r>
              <a:rPr lang="ko-KR" altLang="en-US" sz="800" dirty="0"/>
              <a:t>이상 있으면 </a:t>
            </a:r>
            <a:r>
              <a:rPr lang="en-US" altLang="ko-KR" sz="800" dirty="0"/>
              <a:t>IMG BLUR </a:t>
            </a:r>
            <a:r>
              <a:rPr lang="ko-KR" altLang="en-US" sz="800" dirty="0"/>
              <a:t>작업으로 넘어간다</a:t>
            </a:r>
            <a:endParaRPr lang="en-US" altLang="ko-KR" sz="800" dirty="0"/>
          </a:p>
          <a:p>
            <a:r>
              <a:rPr lang="ko-KR" altLang="en-US" sz="800" dirty="0"/>
              <a:t>뒷면 이미지가 전체 이미지에서 </a:t>
            </a:r>
            <a:r>
              <a:rPr lang="en-US" altLang="ko-KR" sz="800" dirty="0"/>
              <a:t>10%</a:t>
            </a:r>
            <a:r>
              <a:rPr lang="ko-KR" altLang="en-US" sz="800" dirty="0"/>
              <a:t>이상 있으면 </a:t>
            </a:r>
            <a:r>
              <a:rPr lang="en-US" altLang="ko-KR" sz="800" dirty="0"/>
              <a:t>IMG BLUR </a:t>
            </a:r>
            <a:r>
              <a:rPr lang="ko-KR" altLang="en-US" sz="800" dirty="0"/>
              <a:t>작업으로 넘어간다</a:t>
            </a:r>
            <a:endParaRPr lang="en-US" altLang="ko-KR" sz="800" dirty="0"/>
          </a:p>
        </p:txBody>
      </p:sp>
      <p:sp>
        <p:nvSpPr>
          <p:cNvPr id="48" name="화살표: 오각형 47">
            <a:extLst>
              <a:ext uri="{FF2B5EF4-FFF2-40B4-BE49-F238E27FC236}">
                <a16:creationId xmlns:a16="http://schemas.microsoft.com/office/drawing/2014/main" id="{D16161CA-F22D-57F5-B689-7EC009B185FF}"/>
              </a:ext>
            </a:extLst>
          </p:cNvPr>
          <p:cNvSpPr/>
          <p:nvPr/>
        </p:nvSpPr>
        <p:spPr>
          <a:xfrm>
            <a:off x="1" y="-2702"/>
            <a:ext cx="2616978" cy="423427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전체 로직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288D3AA-3B18-80D6-240E-4C44499FB3DF}"/>
              </a:ext>
            </a:extLst>
          </p:cNvPr>
          <p:cNvSpPr txBox="1"/>
          <p:nvPr/>
        </p:nvSpPr>
        <p:spPr>
          <a:xfrm>
            <a:off x="943277" y="1027275"/>
            <a:ext cx="10600625" cy="2154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8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2B7AD7B-383A-0AB9-BE4A-6241333B03AD}"/>
              </a:ext>
            </a:extLst>
          </p:cNvPr>
          <p:cNvSpPr txBox="1"/>
          <p:nvPr/>
        </p:nvSpPr>
        <p:spPr>
          <a:xfrm>
            <a:off x="753751" y="2088008"/>
            <a:ext cx="11066674" cy="2500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800" dirty="0"/>
          </a:p>
        </p:txBody>
      </p:sp>
      <p:sp>
        <p:nvSpPr>
          <p:cNvPr id="51" name="화살표: 아래쪽 50">
            <a:extLst>
              <a:ext uri="{FF2B5EF4-FFF2-40B4-BE49-F238E27FC236}">
                <a16:creationId xmlns:a16="http://schemas.microsoft.com/office/drawing/2014/main" id="{19D6D64C-2FE2-1021-1FB1-188871B662C6}"/>
              </a:ext>
            </a:extLst>
          </p:cNvPr>
          <p:cNvSpPr/>
          <p:nvPr/>
        </p:nvSpPr>
        <p:spPr>
          <a:xfrm>
            <a:off x="5999513" y="1148726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화살표: 아래쪽 51">
            <a:extLst>
              <a:ext uri="{FF2B5EF4-FFF2-40B4-BE49-F238E27FC236}">
                <a16:creationId xmlns:a16="http://schemas.microsoft.com/office/drawing/2014/main" id="{EC37E412-956C-4BD8-3A4C-6EA8C6949CFC}"/>
              </a:ext>
            </a:extLst>
          </p:cNvPr>
          <p:cNvSpPr/>
          <p:nvPr/>
        </p:nvSpPr>
        <p:spPr>
          <a:xfrm>
            <a:off x="5999513" y="1526524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화살표: 아래쪽 52">
            <a:extLst>
              <a:ext uri="{FF2B5EF4-FFF2-40B4-BE49-F238E27FC236}">
                <a16:creationId xmlns:a16="http://schemas.microsoft.com/office/drawing/2014/main" id="{A7AE03E0-78F2-48B5-1EEC-5F1F6A7F9263}"/>
              </a:ext>
            </a:extLst>
          </p:cNvPr>
          <p:cNvSpPr/>
          <p:nvPr/>
        </p:nvSpPr>
        <p:spPr>
          <a:xfrm>
            <a:off x="6005177" y="1963123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2FD3B11-3621-57FB-3538-8BBBF43DE781}"/>
              </a:ext>
            </a:extLst>
          </p:cNvPr>
          <p:cNvSpPr/>
          <p:nvPr/>
        </p:nvSpPr>
        <p:spPr>
          <a:xfrm>
            <a:off x="5721898" y="2517896"/>
            <a:ext cx="770957" cy="2500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>
                <a:solidFill>
                  <a:schemeClr val="tx1"/>
                </a:solidFill>
              </a:rPr>
              <a:t>DataFrame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63" name="화살표: 아래쪽 62">
            <a:extLst>
              <a:ext uri="{FF2B5EF4-FFF2-40B4-BE49-F238E27FC236}">
                <a16:creationId xmlns:a16="http://schemas.microsoft.com/office/drawing/2014/main" id="{F991234D-F6BA-968B-40E3-A93A499A4A78}"/>
              </a:ext>
            </a:extLst>
          </p:cNvPr>
          <p:cNvSpPr/>
          <p:nvPr/>
        </p:nvSpPr>
        <p:spPr>
          <a:xfrm>
            <a:off x="6024280" y="2333775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화살표: 아래쪽 70">
            <a:extLst>
              <a:ext uri="{FF2B5EF4-FFF2-40B4-BE49-F238E27FC236}">
                <a16:creationId xmlns:a16="http://schemas.microsoft.com/office/drawing/2014/main" id="{99CA5B65-7A5E-5A81-E9D2-BCA13015405D}"/>
              </a:ext>
            </a:extLst>
          </p:cNvPr>
          <p:cNvSpPr/>
          <p:nvPr/>
        </p:nvSpPr>
        <p:spPr>
          <a:xfrm>
            <a:off x="6032641" y="2797476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50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09FBCB1-B9AC-C5BF-7931-21B9361A9C3F}"/>
              </a:ext>
            </a:extLst>
          </p:cNvPr>
          <p:cNvSpPr/>
          <p:nvPr/>
        </p:nvSpPr>
        <p:spPr>
          <a:xfrm>
            <a:off x="5484022" y="163944"/>
            <a:ext cx="1223956" cy="3071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Video(8s)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E2A9259-5995-4574-B989-1CD68F2F3F74}"/>
              </a:ext>
            </a:extLst>
          </p:cNvPr>
          <p:cNvSpPr/>
          <p:nvPr/>
        </p:nvSpPr>
        <p:spPr>
          <a:xfrm>
            <a:off x="1001909" y="1240161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1s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08D1633-7EF0-40C2-C0D4-77C2585DCAFE}"/>
              </a:ext>
            </a:extLst>
          </p:cNvPr>
          <p:cNvSpPr/>
          <p:nvPr/>
        </p:nvSpPr>
        <p:spPr>
          <a:xfrm>
            <a:off x="2511323" y="1254449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D53B13B-4538-0E9A-3C49-A88F5DB2EFB5}"/>
              </a:ext>
            </a:extLst>
          </p:cNvPr>
          <p:cNvSpPr/>
          <p:nvPr/>
        </p:nvSpPr>
        <p:spPr>
          <a:xfrm>
            <a:off x="3874286" y="1240161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3s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0EC147F-BE35-5A40-06C3-CB1CE950A6B5}"/>
              </a:ext>
            </a:extLst>
          </p:cNvPr>
          <p:cNvSpPr/>
          <p:nvPr/>
        </p:nvSpPr>
        <p:spPr>
          <a:xfrm>
            <a:off x="5243513" y="1233017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4s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41589B9-9134-C5B5-0BEF-F523FDC6EDEB}"/>
              </a:ext>
            </a:extLst>
          </p:cNvPr>
          <p:cNvSpPr/>
          <p:nvPr/>
        </p:nvSpPr>
        <p:spPr>
          <a:xfrm>
            <a:off x="6524107" y="1233017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5s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0087330-512C-9229-C1FE-5031EF0B546F}"/>
              </a:ext>
            </a:extLst>
          </p:cNvPr>
          <p:cNvSpPr/>
          <p:nvPr/>
        </p:nvSpPr>
        <p:spPr>
          <a:xfrm>
            <a:off x="8238812" y="1240161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6s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E3B522D-5502-75D5-BCAB-1FF74067169C}"/>
              </a:ext>
            </a:extLst>
          </p:cNvPr>
          <p:cNvSpPr/>
          <p:nvPr/>
        </p:nvSpPr>
        <p:spPr>
          <a:xfrm>
            <a:off x="9810151" y="1240161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7s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C28A130-4DAC-DCBB-96B0-084A87702206}"/>
              </a:ext>
            </a:extLst>
          </p:cNvPr>
          <p:cNvSpPr/>
          <p:nvPr/>
        </p:nvSpPr>
        <p:spPr>
          <a:xfrm>
            <a:off x="11078167" y="1240161"/>
            <a:ext cx="392909" cy="1428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8s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53EAE5AF-D55E-B597-9E07-4B820572975C}"/>
              </a:ext>
            </a:extLst>
          </p:cNvPr>
          <p:cNvSpPr/>
          <p:nvPr/>
        </p:nvSpPr>
        <p:spPr>
          <a:xfrm>
            <a:off x="5484022" y="718927"/>
            <a:ext cx="1223956" cy="3071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IMG BLUR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화살표: 오각형 47">
            <a:extLst>
              <a:ext uri="{FF2B5EF4-FFF2-40B4-BE49-F238E27FC236}">
                <a16:creationId xmlns:a16="http://schemas.microsoft.com/office/drawing/2014/main" id="{D16161CA-F22D-57F5-B689-7EC009B185FF}"/>
              </a:ext>
            </a:extLst>
          </p:cNvPr>
          <p:cNvSpPr/>
          <p:nvPr/>
        </p:nvSpPr>
        <p:spPr>
          <a:xfrm>
            <a:off x="1" y="-2702"/>
            <a:ext cx="2616978" cy="423427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영상 처리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7ECC250-2573-7D7F-18E0-790DD1DE872B}"/>
              </a:ext>
            </a:extLst>
          </p:cNvPr>
          <p:cNvSpPr/>
          <p:nvPr/>
        </p:nvSpPr>
        <p:spPr>
          <a:xfrm>
            <a:off x="5710518" y="1659551"/>
            <a:ext cx="770957" cy="2500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>
                <a:solidFill>
                  <a:schemeClr val="tx1"/>
                </a:solidFill>
              </a:rPr>
              <a:t>DataFrame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5129C2-5A3A-B7B7-6B33-F766E0030514}"/>
              </a:ext>
            </a:extLst>
          </p:cNvPr>
          <p:cNvSpPr txBox="1"/>
          <p:nvPr/>
        </p:nvSpPr>
        <p:spPr>
          <a:xfrm>
            <a:off x="234393" y="2795250"/>
            <a:ext cx="54761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/>
              <a:t>영상이 들어오고 영상을 이미지로 변경하여 </a:t>
            </a:r>
            <a:r>
              <a:rPr lang="en-US" altLang="ko-KR" sz="800" b="1" dirty="0"/>
              <a:t>blur</a:t>
            </a:r>
            <a:r>
              <a:rPr lang="ko-KR" altLang="en-US" sz="800" b="1" dirty="0"/>
              <a:t>처리하는 구간</a:t>
            </a:r>
            <a:endParaRPr lang="en-US" altLang="ko-KR" sz="800" b="1" dirty="0"/>
          </a:p>
          <a:p>
            <a:r>
              <a:rPr lang="ko-KR" altLang="en-US" sz="800" dirty="0"/>
              <a:t>영상이 들어왔을 때 </a:t>
            </a:r>
            <a:r>
              <a:rPr lang="en-US" altLang="ko-KR" sz="800" dirty="0" err="1"/>
              <a:t>opencv</a:t>
            </a:r>
            <a:r>
              <a:rPr lang="ko-KR" altLang="en-US" sz="800" dirty="0"/>
              <a:t>를 사용하여 이미지로 변경하여 이미지 수량 및 </a:t>
            </a:r>
            <a:r>
              <a:rPr lang="en-US" altLang="ko-KR" sz="800" dirty="0"/>
              <a:t>blur</a:t>
            </a:r>
            <a:r>
              <a:rPr lang="ko-KR" altLang="en-US" sz="800" dirty="0"/>
              <a:t>체크한다</a:t>
            </a:r>
            <a:r>
              <a:rPr lang="en-US" altLang="ko-KR" sz="800" dirty="0"/>
              <a:t>.</a:t>
            </a:r>
          </a:p>
          <a:p>
            <a:r>
              <a:rPr lang="ko-KR" altLang="en-US" sz="800" dirty="0"/>
              <a:t> </a:t>
            </a:r>
            <a:endParaRPr lang="en-US" altLang="ko-KR" sz="800" dirty="0"/>
          </a:p>
          <a:p>
            <a:r>
              <a:rPr lang="en-US" altLang="ko-KR" sz="800" dirty="0"/>
              <a:t>Blur</a:t>
            </a:r>
            <a:r>
              <a:rPr lang="ko-KR" altLang="en-US" sz="800" dirty="0"/>
              <a:t> 설명 </a:t>
            </a:r>
            <a:r>
              <a:rPr lang="en-US" altLang="ko-KR" sz="800" dirty="0"/>
              <a:t>: </a:t>
            </a:r>
            <a:r>
              <a:rPr lang="ko-KR" altLang="en-US" sz="800" b="0" i="0" dirty="0">
                <a:effectLst/>
                <a:latin typeface="Söhne"/>
              </a:rPr>
              <a:t>분산</a:t>
            </a:r>
            <a:r>
              <a:rPr lang="en-US" altLang="ko-KR" sz="800" b="0" i="0" dirty="0">
                <a:effectLst/>
                <a:latin typeface="Söhne"/>
              </a:rPr>
              <a:t>(</a:t>
            </a:r>
            <a:r>
              <a:rPr lang="ko-KR" altLang="en-US" sz="800" b="0" i="0" dirty="0">
                <a:effectLst/>
                <a:latin typeface="Söhne"/>
              </a:rPr>
              <a:t>픽셀 값의</a:t>
            </a:r>
            <a:r>
              <a:rPr lang="en-US" altLang="ko-KR" sz="800" b="0" i="0" dirty="0">
                <a:effectLst/>
                <a:latin typeface="Söhne"/>
              </a:rPr>
              <a:t>)</a:t>
            </a:r>
            <a:r>
              <a:rPr lang="ko-KR" altLang="en-US" sz="800" b="0" i="0" dirty="0">
                <a:effectLst/>
                <a:latin typeface="Söhne"/>
              </a:rPr>
              <a:t> 값은 이미지의 선명도나 경계 부분을 나타내는데 사용될 수 있습니다</a:t>
            </a:r>
            <a:r>
              <a:rPr lang="en-US" altLang="ko-KR" sz="800" b="0" i="0" dirty="0">
                <a:effectLst/>
                <a:latin typeface="Söhne"/>
              </a:rPr>
              <a:t>. </a:t>
            </a:r>
          </a:p>
          <a:p>
            <a:r>
              <a:rPr lang="ko-KR" altLang="en-US" sz="800" b="0" i="0" dirty="0">
                <a:effectLst/>
                <a:latin typeface="Söhne"/>
              </a:rPr>
              <a:t>분산이 클수록 이미지에서 높은 주파수 성분이 많다는 의미이므로 이미지의 선명도가 높거나 경계가 확실하게 표시되는 특징을 가지고 있을 가능성이 높다</a:t>
            </a:r>
            <a:r>
              <a:rPr lang="en-US" altLang="ko-KR" sz="800" b="0" i="0" dirty="0">
                <a:effectLst/>
                <a:latin typeface="Söhne"/>
              </a:rPr>
              <a:t>.</a:t>
            </a:r>
          </a:p>
          <a:p>
            <a:r>
              <a:rPr lang="ko-KR" altLang="en-US" sz="800" b="0" i="0" dirty="0">
                <a:effectLst/>
                <a:latin typeface="Söhne"/>
              </a:rPr>
              <a:t>모델에 이미지를 넣기 전  화질이 좋은 이미지를 체크하기 위해 </a:t>
            </a:r>
            <a:r>
              <a:rPr lang="ko-KR" altLang="en-US" sz="800" dirty="0">
                <a:latin typeface="Söhne"/>
              </a:rPr>
              <a:t>위와 같은</a:t>
            </a:r>
            <a:r>
              <a:rPr lang="ko-KR" altLang="en-US" sz="800" b="0" i="0" dirty="0">
                <a:effectLst/>
                <a:latin typeface="Söhne"/>
              </a:rPr>
              <a:t> 기술을 사용하여  </a:t>
            </a:r>
            <a:r>
              <a:rPr lang="en-US" altLang="ko-KR" sz="800" b="0" i="0" dirty="0">
                <a:effectLst/>
                <a:latin typeface="Söhne"/>
              </a:rPr>
              <a:t>blur</a:t>
            </a:r>
            <a:r>
              <a:rPr lang="ko-KR" altLang="en-US" sz="800" b="0" i="0" dirty="0">
                <a:effectLst/>
                <a:latin typeface="Söhne"/>
              </a:rPr>
              <a:t>체크를 하는 방식이다</a:t>
            </a:r>
            <a:r>
              <a:rPr lang="en-US" altLang="ko-KR" sz="800" b="0" i="0" dirty="0">
                <a:effectLst/>
                <a:latin typeface="Söhne"/>
              </a:rPr>
              <a:t>.</a:t>
            </a:r>
            <a:endParaRPr lang="en-US" altLang="ko-KR" sz="8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D55C09D9-9EEF-C6A7-1F84-D2DFCA35D409}"/>
              </a:ext>
            </a:extLst>
          </p:cNvPr>
          <p:cNvSpPr/>
          <p:nvPr/>
        </p:nvSpPr>
        <p:spPr>
          <a:xfrm>
            <a:off x="5331502" y="35353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</a:t>
            </a:r>
            <a:endParaRPr lang="ko-KR" altLang="en-US" sz="10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8A2B2B07-3A9F-6096-CC5C-AA838324064D}"/>
              </a:ext>
            </a:extLst>
          </p:cNvPr>
          <p:cNvSpPr/>
          <p:nvPr/>
        </p:nvSpPr>
        <p:spPr>
          <a:xfrm>
            <a:off x="5369237" y="573867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</a:t>
            </a:r>
            <a:endParaRPr lang="ko-KR" altLang="en-US" sz="1000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117FFE4-AB53-186E-0311-2A8698501470}"/>
              </a:ext>
            </a:extLst>
          </p:cNvPr>
          <p:cNvSpPr/>
          <p:nvPr/>
        </p:nvSpPr>
        <p:spPr>
          <a:xfrm>
            <a:off x="185271" y="2646779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</a:t>
            </a:r>
            <a:endParaRPr lang="ko-KR" altLang="en-US" sz="1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17E5690-1168-5C60-F931-D3940848CE98}"/>
              </a:ext>
            </a:extLst>
          </p:cNvPr>
          <p:cNvSpPr txBox="1"/>
          <p:nvPr/>
        </p:nvSpPr>
        <p:spPr>
          <a:xfrm>
            <a:off x="7412122" y="3010965"/>
            <a:ext cx="23599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/>
              <a:t>Fps</a:t>
            </a:r>
            <a:r>
              <a:rPr lang="ko-KR" altLang="en-US" sz="800" b="1" dirty="0"/>
              <a:t>계산하는 코드 및 이미지 초 구별하는 구간</a:t>
            </a:r>
            <a:endParaRPr lang="en-US" altLang="ko-KR" sz="800" b="1" dirty="0"/>
          </a:p>
          <a:p>
            <a:r>
              <a:rPr lang="en-US" altLang="ko-KR" sz="800" dirty="0"/>
              <a:t>- </a:t>
            </a:r>
            <a:r>
              <a:rPr lang="ko-KR" altLang="en-US" sz="800" dirty="0"/>
              <a:t>이미지가 생성되는 시간을 체크하여 저장한다</a:t>
            </a:r>
            <a:r>
              <a:rPr lang="en-US" altLang="ko-KR" sz="800" dirty="0"/>
              <a:t>.</a:t>
            </a: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7E0A686D-975E-19F2-2C27-347DB43BEFC6}"/>
              </a:ext>
            </a:extLst>
          </p:cNvPr>
          <p:cNvSpPr/>
          <p:nvPr/>
        </p:nvSpPr>
        <p:spPr>
          <a:xfrm>
            <a:off x="7448331" y="2862494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2</a:t>
            </a:r>
            <a:endParaRPr lang="ko-KR" altLang="en-US" sz="10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AA61DC3-C052-A1AB-C1F1-B15EA64B42C0}"/>
              </a:ext>
            </a:extLst>
          </p:cNvPr>
          <p:cNvSpPr txBox="1"/>
          <p:nvPr/>
        </p:nvSpPr>
        <p:spPr>
          <a:xfrm>
            <a:off x="950312" y="1198546"/>
            <a:ext cx="10600625" cy="2154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8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402A510B-CEAF-7A16-70A0-4EBE5BAB46D8}"/>
              </a:ext>
            </a:extLst>
          </p:cNvPr>
          <p:cNvSpPr/>
          <p:nvPr/>
        </p:nvSpPr>
        <p:spPr>
          <a:xfrm>
            <a:off x="848112" y="1090549"/>
            <a:ext cx="204400" cy="20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2</a:t>
            </a:r>
            <a:endParaRPr lang="ko-KR" altLang="en-US" sz="1000" dirty="0"/>
          </a:p>
        </p:txBody>
      </p:sp>
      <p:sp>
        <p:nvSpPr>
          <p:cNvPr id="51" name="화살표: 아래쪽 50">
            <a:extLst>
              <a:ext uri="{FF2B5EF4-FFF2-40B4-BE49-F238E27FC236}">
                <a16:creationId xmlns:a16="http://schemas.microsoft.com/office/drawing/2014/main" id="{4CA4959C-76FE-899E-C98D-52DE3E7A59B7}"/>
              </a:ext>
            </a:extLst>
          </p:cNvPr>
          <p:cNvSpPr/>
          <p:nvPr/>
        </p:nvSpPr>
        <p:spPr>
          <a:xfrm>
            <a:off x="5993798" y="512773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화살표: 아래쪽 51">
            <a:extLst>
              <a:ext uri="{FF2B5EF4-FFF2-40B4-BE49-F238E27FC236}">
                <a16:creationId xmlns:a16="http://schemas.microsoft.com/office/drawing/2014/main" id="{40ADDB11-924F-DCB5-62FB-C7B49AE58B9A}"/>
              </a:ext>
            </a:extLst>
          </p:cNvPr>
          <p:cNvSpPr/>
          <p:nvPr/>
        </p:nvSpPr>
        <p:spPr>
          <a:xfrm>
            <a:off x="5993798" y="1053162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화살표: 아래쪽 60">
            <a:extLst>
              <a:ext uri="{FF2B5EF4-FFF2-40B4-BE49-F238E27FC236}">
                <a16:creationId xmlns:a16="http://schemas.microsoft.com/office/drawing/2014/main" id="{927FB7E3-2679-9BCA-C99B-27A067038BE0}"/>
              </a:ext>
            </a:extLst>
          </p:cNvPr>
          <p:cNvSpPr/>
          <p:nvPr/>
        </p:nvSpPr>
        <p:spPr>
          <a:xfrm>
            <a:off x="5993797" y="1398442"/>
            <a:ext cx="204400" cy="187985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401926E-9B51-C82F-2AB4-646A95CD6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71" y="3780855"/>
            <a:ext cx="5322312" cy="157575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1821218-B9E2-F13C-87BA-2F1663842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386" y="3508482"/>
            <a:ext cx="4829605" cy="236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607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1525</Words>
  <Application>Microsoft Office PowerPoint</Application>
  <PresentationFormat>와이드스크린</PresentationFormat>
  <Paragraphs>244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Inter</vt:lpstr>
      <vt:lpstr>se-nanumgothic</vt:lpstr>
      <vt:lpstr>Söhne</vt:lpstr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김준수(Harry Kim)</dc:creator>
  <cp:lastModifiedBy>김준수(Harry Kim)</cp:lastModifiedBy>
  <cp:revision>64</cp:revision>
  <dcterms:created xsi:type="dcterms:W3CDTF">2023-06-01T07:35:54Z</dcterms:created>
  <dcterms:modified xsi:type="dcterms:W3CDTF">2023-08-09T06:38:52Z</dcterms:modified>
</cp:coreProperties>
</file>

<file path=docProps/thumbnail.jpeg>
</file>